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9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50E6-3D53-BBE6-24E9-3987DB67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CA5C3-3F25-CB19-A615-40E120530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676D-9990-4000-AF44-8DA6E8AA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6401-7CFA-4ABB-EF57-812592DE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327A8-9F4C-10CC-37F1-45A43838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A6FD-83BF-7781-F795-DCC18006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8985F-917E-9EEB-25C7-80E1B0DF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9659-0BFA-B0CD-3C21-2A4FA6C4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62AE-95FF-A3EE-2C08-59F973A0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7A37-E043-C257-2C6A-DDE52632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F5C8F-8565-281E-D4BE-86BA806D5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45529-3FBF-C5F5-0E52-F0278B931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63B1-95C3-7323-085B-195A8E55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372B-494E-8FE7-BEAE-147DB6A4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3624-4635-CA50-CEAB-0E73D1C7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B25C-D67C-4815-6AFE-307F6789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4C96-9514-E041-24A9-B0654292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F10D-F889-9DD9-5BBF-4F10C618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2888-125D-7317-C6DB-319A621A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7186-0BEA-A138-159C-EDE4DF9D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2823-9020-0847-10D2-7A664FF8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FED8B-C6BD-4120-2A95-87823EE9D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D2C8-ACA5-4CE5-863B-4C1361B7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F8F8-F663-7901-2FE8-41ACE28B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56ABB-C601-2D42-0820-B528424F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5273-6501-187B-49B2-703A28B4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9EAA-EB53-D615-4F60-6F2FC9DD6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05F83-DAF4-CFFF-EBAE-C0434FEB9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1E60B-5419-CFC4-B67B-D7328EC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EFEED-31F9-481D-1F08-A07FEE7E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24F-92C2-77E6-A18D-714F99BE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F4AA-5865-0D6E-5C9C-43EAAC83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48655-6956-32C8-BCB6-3267660A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B6F87-CA83-FEBA-1333-B2F0D3AC4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DA08C-70B4-F6F6-ADAA-F7CE68335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86E4A-68FD-4C71-1938-5FC18A82C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F0A78-C217-5C53-D887-DB20B958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4291F-5D65-AB8C-BD8C-C50B5EE3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A6655-7435-6BA3-C4F1-E5C8CD6B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BA8B-1D39-5016-FE15-726A2A3D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D2130-0B8E-697B-CCF0-9B9D1944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5679D-30FA-219A-BA4F-50F6DF95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10458-FCEA-0038-7151-80224FD0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3249F-43B9-7595-AEAE-618E7ADB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66E14-D7B5-A812-1BEB-770131EA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28741-759D-52D7-4157-7E3E627B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5C96-8CCA-410A-E40E-A92D7735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7F6DD-50E2-21EE-D12F-0CAE389F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380BD-6823-22D1-8416-91AB064A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DE01-FFD4-B20B-27CF-D103EE41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C91B8-0DCA-738C-7372-F26981AD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1CB83-B1CD-4AA3-6C89-1CE038FC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D4F2-0074-DBDC-1777-EC948A04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7F829-933E-2EC3-451C-D84D719D6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E94D9-9078-3054-2EFC-0A3D7180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115D3-8B95-10DD-5C98-7DC855C6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E3C6-CCB4-CCE4-5473-0A18C92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D38A-F531-1E76-6B5B-B240D5D7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DD43C-23B6-8DDC-A905-2F3A487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704FD-801F-1DC5-7118-3E422B6CB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22CB6-F1F0-6767-680C-8B7C963F9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EEB7-7043-0441-8135-789846D85A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B47E-F219-FCF8-AE84-93E4970E2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FFC9-ED85-F5F1-B7CF-29B300432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1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F3D1EB-2A28-9609-A381-548856DB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5D1AE-D608-EAF9-E87E-13AD0BEA4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498" y="559351"/>
            <a:ext cx="6177754" cy="291907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and </a:t>
            </a:r>
            <a:r>
              <a:rPr lang="en-US" sz="4000" b="1" dirty="0" err="1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en-US" sz="4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 Sexual Abuse Database (COCAD), Suspect Self-Defined Ethnicity 2024</a:t>
            </a:r>
            <a:br>
              <a:rPr lang="en-US" sz="4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3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EA80-1C50-52BE-4075-A392D1B9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23" y="614633"/>
            <a:ext cx="5318555" cy="309239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Primary CSE Suspects Self-Defined Ethnicity</a:t>
            </a:r>
            <a:br>
              <a:rPr lang="en-GB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rounding up and down of percentages some data within this table may not round up to exactly 100%.</a:t>
            </a:r>
            <a:endParaRPr lang="en-GB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10C3A76-4996-EBBF-9589-5E478D617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0517"/>
              </p:ext>
            </p:extLst>
          </p:nvPr>
        </p:nvGraphicFramePr>
        <p:xfrm>
          <a:off x="5986162" y="614633"/>
          <a:ext cx="5418666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608488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58109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Ethnicity</a:t>
                      </a:r>
                    </a:p>
                  </a:txBody>
                  <a:tcPr>
                    <a:solidFill>
                      <a:srgbClr val="0429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Percentage</a:t>
                      </a:r>
                    </a:p>
                  </a:txBody>
                  <a:tcPr>
                    <a:solidFill>
                      <a:srgbClr val="042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4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7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Any other white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3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Pakistani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87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Any other Asian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4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African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6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84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Any other black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53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2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Any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8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Any other 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695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Other 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158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94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FD0C-ECF6-6D01-DA9A-9F485570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Percentage of Suspects with Self-defined Ethnicity Recorded:</a:t>
            </a:r>
            <a:br>
              <a:rPr lang="en-US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FD9E751-DF16-EE5B-239A-317461064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TOTAL – 37% (2,563/6,873)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– 32% (585/1,823)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– 39% (700/1,808)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– 42% (650/1,540)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– 37% (628/1,702)</a:t>
            </a:r>
          </a:p>
        </p:txBody>
      </p:sp>
    </p:spTree>
    <p:extLst>
      <p:ext uri="{BB962C8B-B14F-4D97-AF65-F5344CB8AC3E}">
        <p14:creationId xmlns:p14="http://schemas.microsoft.com/office/powerpoint/2010/main" val="4497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140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Complex and Organised Child Sexual Abuse Database (COCAD), Suspect Self-Defined Ethnicity 2024 </vt:lpstr>
      <vt:lpstr>2024 Primary CSE Suspects Self-Defined Ethnicity  Due to rounding up and down of percentages some data within this table may not round up to exactly 100%.</vt:lpstr>
      <vt:lpstr>2024 Percentage of Suspects with Self-defined Ethnicity Recorded: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Levesley</dc:creator>
  <cp:lastModifiedBy>HOLLY SIMS</cp:lastModifiedBy>
  <cp:revision>9</cp:revision>
  <dcterms:created xsi:type="dcterms:W3CDTF">2022-06-29T10:43:45Z</dcterms:created>
  <dcterms:modified xsi:type="dcterms:W3CDTF">2025-06-02T13:53:34Z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29d828-a824-4b78-ab24-eaae5922aa38_Enabled">
    <vt:lpwstr>true</vt:lpwstr>
  </property>
  <property fmtid="{D5CDD505-2E9C-101B-9397-08002B2CF9AE}" pid="3" name="MSIP_Label_f529d828-a824-4b78-ab24-eaae5922aa38_SetDate">
    <vt:lpwstr>2025-06-02T13:37:19Z</vt:lpwstr>
  </property>
  <property fmtid="{D5CDD505-2E9C-101B-9397-08002B2CF9AE}" pid="4" name="MSIP_Label_f529d828-a824-4b78-ab24-eaae5922aa38_Method">
    <vt:lpwstr>Standard</vt:lpwstr>
  </property>
  <property fmtid="{D5CDD505-2E9C-101B-9397-08002B2CF9AE}" pid="5" name="MSIP_Label_f529d828-a824-4b78-ab24-eaae5922aa38_Name">
    <vt:lpwstr>OFFICIAL</vt:lpwstr>
  </property>
  <property fmtid="{D5CDD505-2E9C-101B-9397-08002B2CF9AE}" pid="6" name="MSIP_Label_f529d828-a824-4b78-ab24-eaae5922aa38_SiteId">
    <vt:lpwstr>b23255a1-8f78-4144-8904-31f019036ade</vt:lpwstr>
  </property>
  <property fmtid="{D5CDD505-2E9C-101B-9397-08002B2CF9AE}" pid="7" name="MSIP_Label_f529d828-a824-4b78-ab24-eaae5922aa38_ActionId">
    <vt:lpwstr>c17611e6-fdfc-42fd-a468-30b1bf5a013c</vt:lpwstr>
  </property>
  <property fmtid="{D5CDD505-2E9C-101B-9397-08002B2CF9AE}" pid="8" name="MSIP_Label_f529d828-a824-4b78-ab24-eaae5922aa38_ContentBits">
    <vt:lpwstr>0</vt:lpwstr>
  </property>
</Properties>
</file>