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943"/>
    <a:srgbClr val="05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50E6-3D53-BBE6-24E9-3987DB67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CA5C3-3F25-CB19-A615-40E120530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676D-9990-4000-AF44-8DA6E8AA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6401-7CFA-4ABB-EF57-812592DE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327A8-9F4C-10CC-37F1-45A4383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A6FD-83BF-7781-F795-DCC18006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8985F-917E-9EEB-25C7-80E1B0DF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9659-0BFA-B0CD-3C21-2A4FA6C4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62AE-95FF-A3EE-2C08-59F973A0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7A37-E043-C257-2C6A-DDE52632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5C8F-8565-281E-D4BE-86BA806D5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45529-3FBF-C5F5-0E52-F0278B931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63B1-95C3-7323-085B-195A8E55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372B-494E-8FE7-BEAE-147DB6A4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3624-4635-CA50-CEAB-0E73D1C7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B25C-D67C-4815-6AFE-307F6789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4C96-9514-E041-24A9-B0654292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F10D-F889-9DD9-5BBF-4F10C618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2888-125D-7317-C6DB-319A621A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7186-0BEA-A138-159C-EDE4DF9D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2823-9020-0847-10D2-7A664FF8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ED8B-C6BD-4120-2A95-87823EE9D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D2C8-ACA5-4CE5-863B-4C1361B7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F8F8-F663-7901-2FE8-41ACE28B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56ABB-C601-2D42-0820-B528424F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5273-6501-187B-49B2-703A28B4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9EAA-EB53-D615-4F60-6F2FC9DD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05F83-DAF4-CFFF-EBAE-C0434FEB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E60B-5419-CFC4-B67B-D7328EC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EFEED-31F9-481D-1F08-A07FEE7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24F-92C2-77E6-A18D-714F99BE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F4AA-5865-0D6E-5C9C-43EAAC83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48655-6956-32C8-BCB6-3267660A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B6F87-CA83-FEBA-1333-B2F0D3AC4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DA08C-70B4-F6F6-ADAA-F7CE68335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86E4A-68FD-4C71-1938-5FC18A82C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F0A78-C217-5C53-D887-DB20B958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4291F-5D65-AB8C-BD8C-C50B5EE3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A6655-7435-6BA3-C4F1-E5C8CD6B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BA8B-1D39-5016-FE15-726A2A3D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D2130-0B8E-697B-CCF0-9B9D1944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5679D-30FA-219A-BA4F-50F6DF95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10458-FCEA-0038-7151-80224FD0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3249F-43B9-7595-AEAE-618E7ADB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66E14-D7B5-A812-1BEB-770131EA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28741-759D-52D7-4157-7E3E627B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5C96-8CCA-410A-E40E-A92D7735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F6DD-50E2-21EE-D12F-0CAE389F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380BD-6823-22D1-8416-91AB064A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DE01-FFD4-B20B-27CF-D103EE41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C91B8-0DCA-738C-7372-F26981AD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1CB83-B1CD-4AA3-6C89-1CE038FC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D4F2-0074-DBDC-1777-EC948A04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7F829-933E-2EC3-451C-D84D719D6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E94D9-9078-3054-2EFC-0A3D7180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115D3-8B95-10DD-5C98-7DC855C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E3C6-CCB4-CCE4-5473-0A18C92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D38A-F531-1E76-6B5B-B240D5D7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DD43C-23B6-8DDC-A905-2F3A487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704FD-801F-1DC5-7118-3E422B6CB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2CB6-F1F0-6767-680C-8B7C963F9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EEB7-7043-0441-8135-789846D85A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B47E-F219-FCF8-AE84-93E4970E2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FFC9-ED85-F5F1-B7CF-29B300432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DF1E-671C-6148-B279-AE299E56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F3D1EB-2A28-9609-A381-548856DB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5D1AE-D608-EAF9-E87E-13AD0BEA4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402" y="559352"/>
            <a:ext cx="5605849" cy="2300990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Group-Based Offending Data</a:t>
            </a:r>
            <a:endParaRPr lang="en-US" sz="2000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3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FD0C-ECF6-6D01-DA9A-9F485570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5" y="296283"/>
            <a:ext cx="11729913" cy="487491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- Child Sexual Abuse and Exploitation Crimes and those identified as group-based </a:t>
            </a:r>
            <a:br>
              <a:rPr lang="en-US" sz="2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6E615-FA46-8FE9-06FF-4D2EF4C25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75" y="811663"/>
            <a:ext cx="6482343" cy="499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4CC69-416C-2CA8-4B3F-5F6353ECA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65" y="2652774"/>
            <a:ext cx="4596782" cy="1286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E1725-E78C-8ACF-594E-2F78E3867152}"/>
              </a:ext>
            </a:extLst>
          </p:cNvPr>
          <p:cNvSpPr txBox="1"/>
          <p:nvPr/>
        </p:nvSpPr>
        <p:spPr>
          <a:xfrm>
            <a:off x="7535694" y="5025219"/>
            <a:ext cx="3747927" cy="954107"/>
          </a:xfrm>
          <a:prstGeom prst="rect">
            <a:avLst/>
          </a:prstGeom>
          <a:solidFill>
            <a:srgbClr val="042943"/>
          </a:solidFill>
          <a:ln w="28575">
            <a:solidFill>
              <a:srgbClr val="04294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COCAD offences are qualitatively read and categorised into the criteria represented on slide 3 ; CSE, familial, institutional, ritualised, </a:t>
            </a: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on child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other and unknown.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0C220-D2DD-130C-131A-E84EA17EA4B9}"/>
              </a:ext>
            </a:extLst>
          </p:cNvPr>
          <p:cNvSpPr txBox="1"/>
          <p:nvPr/>
        </p:nvSpPr>
        <p:spPr>
          <a:xfrm>
            <a:off x="7125465" y="878674"/>
            <a:ext cx="4568386" cy="1600438"/>
          </a:xfrm>
          <a:prstGeom prst="rect">
            <a:avLst/>
          </a:prstGeom>
          <a:noFill/>
          <a:ln w="28575">
            <a:solidFill>
              <a:srgbClr val="04294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CPAI” (BLUE BARS) refers to the dataset of all CSA crimes and those CSA crimes flagged as CSE (including IIOC).   “Contact” (GREY BARS) represents the number of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 only crimes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within the CPAI dataset.  “COCAD” (red bars) shows the total number of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“group based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crimes within the total number that were “contact.”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41C8AF5-A847-93EC-E320-C4445E8B753D}"/>
              </a:ext>
            </a:extLst>
          </p:cNvPr>
          <p:cNvSpPr/>
          <p:nvPr/>
        </p:nvSpPr>
        <p:spPr>
          <a:xfrm>
            <a:off x="6357552" y="5399171"/>
            <a:ext cx="1007075" cy="228600"/>
          </a:xfrm>
          <a:prstGeom prst="rightArrow">
            <a:avLst/>
          </a:prstGeom>
          <a:solidFill>
            <a:srgbClr val="042943"/>
          </a:solidFill>
          <a:ln>
            <a:solidFill>
              <a:srgbClr val="042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532F3-DEE4-F3C2-3A59-96C676213841}"/>
              </a:ext>
            </a:extLst>
          </p:cNvPr>
          <p:cNvSpPr txBox="1"/>
          <p:nvPr/>
        </p:nvSpPr>
        <p:spPr>
          <a:xfrm>
            <a:off x="7012459" y="6494706"/>
            <a:ext cx="5263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to rounding up and down of percentages, some data within this report may not add up to exactly 100%.</a:t>
            </a:r>
          </a:p>
        </p:txBody>
      </p:sp>
    </p:spTree>
    <p:extLst>
      <p:ext uri="{BB962C8B-B14F-4D97-AF65-F5344CB8AC3E}">
        <p14:creationId xmlns:p14="http://schemas.microsoft.com/office/powerpoint/2010/main" val="449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FD0C-ECF6-6D01-DA9A-9F485570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– Group-Based COCAD Criteria Breakdown</a:t>
            </a:r>
            <a:br>
              <a:rPr lang="en-US" sz="32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9ABB9-AFC4-A364-3A48-AB9C5495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19" y="1091341"/>
            <a:ext cx="7467136" cy="4675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1038B6-6544-4C3F-3ADD-9524244A913D}"/>
              </a:ext>
            </a:extLst>
          </p:cNvPr>
          <p:cNvSpPr txBox="1"/>
          <p:nvPr/>
        </p:nvSpPr>
        <p:spPr>
          <a:xfrm>
            <a:off x="8074263" y="1295721"/>
            <a:ext cx="3722342" cy="2031325"/>
          </a:xfrm>
          <a:prstGeom prst="rect">
            <a:avLst/>
          </a:prstGeom>
          <a:noFill/>
          <a:ln w="28575">
            <a:solidFill>
              <a:srgbClr val="042943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0529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noted in the percentage of familial and child on child crimes, however, child on child not recorded in Q1 2023 which explains why the 2023 percentage is lower. 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0529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percentage of CSE and institutional crimes has remained consistent through 2023 and 2024.</a:t>
            </a:r>
            <a:endParaRPr lang="en-GB" sz="1400" dirty="0">
              <a:solidFill>
                <a:srgbClr val="0529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0529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Dark blue = 2023 Light blue = 2024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529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4F993-5423-53B6-B5AD-25D08E9B4FAD}"/>
              </a:ext>
            </a:extLst>
          </p:cNvPr>
          <p:cNvSpPr txBox="1"/>
          <p:nvPr/>
        </p:nvSpPr>
        <p:spPr>
          <a:xfrm>
            <a:off x="8074263" y="4043391"/>
            <a:ext cx="3722342" cy="677108"/>
          </a:xfrm>
          <a:prstGeom prst="rect">
            <a:avLst/>
          </a:prstGeom>
          <a:noFill/>
          <a:ln w="28575">
            <a:solidFill>
              <a:srgbClr val="04294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“Other”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category contains all crimes that are not assessed as CSE, familial, institutional, ritualistic or </a:t>
            </a:r>
            <a:r>
              <a:rPr lang="en-GB" sz="1100" dirty="0">
                <a:solidFill>
                  <a:srgbClr val="05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on child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2D4D4-BD84-3E21-8964-E10BDABEF2E3}"/>
              </a:ext>
            </a:extLst>
          </p:cNvPr>
          <p:cNvSpPr txBox="1"/>
          <p:nvPr/>
        </p:nvSpPr>
        <p:spPr>
          <a:xfrm>
            <a:off x="8074263" y="4870111"/>
            <a:ext cx="3722342" cy="677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“Unknown”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294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this category contains all crimes that provide insufficient information to assess criteria however the crime does indicate a group-based element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265DF-8A39-9F54-A279-8ED5F9590A97}"/>
              </a:ext>
            </a:extLst>
          </p:cNvPr>
          <p:cNvSpPr txBox="1"/>
          <p:nvPr/>
        </p:nvSpPr>
        <p:spPr>
          <a:xfrm>
            <a:off x="7012459" y="6494706"/>
            <a:ext cx="5263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to rounding up and down of percentages, some data within this report may not add up to exactly 100%.</a:t>
            </a:r>
          </a:p>
        </p:txBody>
      </p:sp>
    </p:spTree>
    <p:extLst>
      <p:ext uri="{BB962C8B-B14F-4D97-AF65-F5344CB8AC3E}">
        <p14:creationId xmlns:p14="http://schemas.microsoft.com/office/powerpoint/2010/main" val="184287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355B-A63F-F18E-7317-1BBF0885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541" y="2503487"/>
            <a:ext cx="81225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5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SDE (Self-Defined Ethnicity) – This is when a person tells the police their own ethnicity. </a:t>
            </a:r>
          </a:p>
          <a:p>
            <a:endParaRPr lang="en-US" dirty="0">
              <a:solidFill>
                <a:srgbClr val="05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5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(Officer-Defined Ethnicity) – This is when a police officer records a person’s ethnicity based on how they look. </a:t>
            </a:r>
          </a:p>
          <a:p>
            <a:endParaRPr lang="en-GB" dirty="0">
              <a:solidFill>
                <a:srgbClr val="05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7E620-8BA5-E6BE-7166-D7EBA5BD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28" y="3909217"/>
            <a:ext cx="1127858" cy="112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5EBE1-EE5A-AF4E-F52B-CD0F3F18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28" y="2384854"/>
            <a:ext cx="1127858" cy="11278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6D6DF0-0B2A-8941-F085-811362A3D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police record ethnicity data  </a:t>
            </a:r>
            <a:br>
              <a:rPr lang="en-GB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42943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2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FD0C-ECF6-6D01-DA9A-9F485570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3293"/>
            <a:ext cx="10515600" cy="4940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SDE Suspects across COCAD Grp Based OVERALL 2023 / 2024 </a:t>
            </a: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265DF-8A39-9F54-A279-8ED5F9590A97}"/>
              </a:ext>
            </a:extLst>
          </p:cNvPr>
          <p:cNvSpPr txBox="1"/>
          <p:nvPr/>
        </p:nvSpPr>
        <p:spPr>
          <a:xfrm>
            <a:off x="7012459" y="6494706"/>
            <a:ext cx="5263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to rounding up and down of percentages, some data within this report may not add up to exactly 100%.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0E6ACA-2670-BE77-6EF3-D6C6AA77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6" y="572776"/>
            <a:ext cx="12034547" cy="571244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C051AE-51CD-6AF7-7D69-14B8F25463A5}"/>
              </a:ext>
            </a:extLst>
          </p:cNvPr>
          <p:cNvSpPr/>
          <p:nvPr/>
        </p:nvSpPr>
        <p:spPr>
          <a:xfrm>
            <a:off x="3398724" y="1741356"/>
            <a:ext cx="5394551" cy="771841"/>
          </a:xfrm>
          <a:prstGeom prst="roundRect">
            <a:avLst/>
          </a:prstGeom>
          <a:solidFill>
            <a:srgbClr val="042943"/>
          </a:solidFill>
          <a:ln>
            <a:solidFill>
              <a:srgbClr val="042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All Data </a:t>
            </a: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slide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based on data extracted every 12 weeks, and as it stands at that time.  In 2023 only 34% of suspect SDE data was available at the time of extraction and in 2024 this is 37%.</a:t>
            </a:r>
          </a:p>
        </p:txBody>
      </p:sp>
    </p:spTree>
    <p:extLst>
      <p:ext uri="{BB962C8B-B14F-4D97-AF65-F5344CB8AC3E}">
        <p14:creationId xmlns:p14="http://schemas.microsoft.com/office/powerpoint/2010/main" val="243015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01468-FB6E-296D-09E6-E7C0F1A3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3" y="783473"/>
            <a:ext cx="9986113" cy="442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6FD0C-ECF6-6D01-DA9A-9F485570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3293"/>
            <a:ext cx="10515600" cy="4940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SDE Suspects across COCAD Group Based OVERALL 2023 / 2024 </a:t>
            </a: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265DF-8A39-9F54-A279-8ED5F9590A97}"/>
              </a:ext>
            </a:extLst>
          </p:cNvPr>
          <p:cNvSpPr txBox="1"/>
          <p:nvPr/>
        </p:nvSpPr>
        <p:spPr>
          <a:xfrm>
            <a:off x="7012459" y="6494706"/>
            <a:ext cx="5263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to rounding up and down of percentages, some data within this report may not add up to exactly 100%.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C051AE-51CD-6AF7-7D69-14B8F25463A5}"/>
              </a:ext>
            </a:extLst>
          </p:cNvPr>
          <p:cNvSpPr/>
          <p:nvPr/>
        </p:nvSpPr>
        <p:spPr>
          <a:xfrm>
            <a:off x="3441973" y="5361886"/>
            <a:ext cx="5394551" cy="771841"/>
          </a:xfrm>
          <a:prstGeom prst="roundRect">
            <a:avLst/>
          </a:prstGeom>
          <a:solidFill>
            <a:srgbClr val="042943"/>
          </a:solidFill>
          <a:ln>
            <a:solidFill>
              <a:srgbClr val="042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All Data </a:t>
            </a: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slide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based on data extracted every 12 weeks, and as it stands at that time.  In 2023 only 34% of suspect SDE data was available at the time of extraction and in 2024 this is 37%.</a:t>
            </a:r>
          </a:p>
        </p:txBody>
      </p:sp>
    </p:spTree>
    <p:extLst>
      <p:ext uri="{BB962C8B-B14F-4D97-AF65-F5344CB8AC3E}">
        <p14:creationId xmlns:p14="http://schemas.microsoft.com/office/powerpoint/2010/main" val="369691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BD40D-C524-71D8-7763-8D38B096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6" y="621548"/>
            <a:ext cx="12034547" cy="5614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6FD0C-ECF6-6D01-DA9A-9F485570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3293"/>
            <a:ext cx="10515600" cy="4940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SDE Suspects across COCAD Group Based CSE Category 2023 / 2024 </a:t>
            </a: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265DF-8A39-9F54-A279-8ED5F9590A97}"/>
              </a:ext>
            </a:extLst>
          </p:cNvPr>
          <p:cNvSpPr txBox="1"/>
          <p:nvPr/>
        </p:nvSpPr>
        <p:spPr>
          <a:xfrm>
            <a:off x="7012459" y="6494706"/>
            <a:ext cx="5263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to rounding up and down of percentages, some data within this report may not add up to exactly 100%.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C051AE-51CD-6AF7-7D69-14B8F25463A5}"/>
              </a:ext>
            </a:extLst>
          </p:cNvPr>
          <p:cNvSpPr/>
          <p:nvPr/>
        </p:nvSpPr>
        <p:spPr>
          <a:xfrm>
            <a:off x="3398724" y="1741356"/>
            <a:ext cx="5394551" cy="771841"/>
          </a:xfrm>
          <a:prstGeom prst="roundRect">
            <a:avLst/>
          </a:prstGeom>
          <a:solidFill>
            <a:srgbClr val="042943"/>
          </a:solidFill>
          <a:ln>
            <a:solidFill>
              <a:srgbClr val="042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All Data </a:t>
            </a: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slide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based on data extracted every 12 weeks, and as it stands at that time.  In 2023 only 34% of suspect SDE data was available at the time of extraction and in 2024 this is 37%.</a:t>
            </a:r>
          </a:p>
        </p:txBody>
      </p:sp>
    </p:spTree>
    <p:extLst>
      <p:ext uri="{BB962C8B-B14F-4D97-AF65-F5344CB8AC3E}">
        <p14:creationId xmlns:p14="http://schemas.microsoft.com/office/powerpoint/2010/main" val="157464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FD0C-ECF6-6D01-DA9A-9F485570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3293"/>
            <a:ext cx="10515600" cy="4940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SDE Suspects across COCAD Group Based OVERALL 2023 / 2024 </a:t>
            </a: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265DF-8A39-9F54-A279-8ED5F9590A97}"/>
              </a:ext>
            </a:extLst>
          </p:cNvPr>
          <p:cNvSpPr txBox="1"/>
          <p:nvPr/>
        </p:nvSpPr>
        <p:spPr>
          <a:xfrm>
            <a:off x="7012459" y="6494706"/>
            <a:ext cx="5263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Due to rounding up and down of percentages, some data within this report may not add up to exactly 100%.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C051AE-51CD-6AF7-7D69-14B8F25463A5}"/>
              </a:ext>
            </a:extLst>
          </p:cNvPr>
          <p:cNvSpPr/>
          <p:nvPr/>
        </p:nvSpPr>
        <p:spPr>
          <a:xfrm>
            <a:off x="3441973" y="5361886"/>
            <a:ext cx="5394551" cy="771841"/>
          </a:xfrm>
          <a:prstGeom prst="roundRect">
            <a:avLst/>
          </a:prstGeom>
          <a:solidFill>
            <a:srgbClr val="042943"/>
          </a:solidFill>
          <a:ln>
            <a:solidFill>
              <a:srgbClr val="042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All Data </a:t>
            </a: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slide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based on data extracted every 12 weeks, and as it stands at that time.  In 2023 only 34% of suspect SDE data was available at the time of extraction and in 2024 this is 37%.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38AFA-F484-935C-D11B-A1A41BF53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2" y="857318"/>
            <a:ext cx="998611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F3D1EB-2A28-9609-A381-548856DB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5D1AE-D608-EAF9-E87E-13AD0BEA4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402" y="559352"/>
            <a:ext cx="5605849" cy="2300990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Group-based offending data</a:t>
            </a:r>
            <a:endParaRPr lang="en-US" sz="2000" dirty="0">
              <a:solidFill>
                <a:srgbClr val="04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1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Group-Based Offending Data</vt:lpstr>
      <vt:lpstr>SCALE - Child Sexual Abuse and Exploitation Crimes and those identified as group-based  </vt:lpstr>
      <vt:lpstr>SCALE – Group-Based COCAD Criteria Breakdown </vt:lpstr>
      <vt:lpstr>How police record ethnicity data   </vt:lpstr>
      <vt:lpstr>SDE Suspects across COCAD Grp Based OVERALL 2023 / 2024   </vt:lpstr>
      <vt:lpstr>SDE Suspects across COCAD Group Based OVERALL 2023 / 2024   </vt:lpstr>
      <vt:lpstr>SDE Suspects across COCAD Group Based CSE Category 2023 / 2024   </vt:lpstr>
      <vt:lpstr>SDE Suspects across COCAD Group Based OVERALL 2023 / 2024   </vt:lpstr>
      <vt:lpstr>Group-based offending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Levesley</dc:creator>
  <cp:lastModifiedBy>HOLLY SIMS</cp:lastModifiedBy>
  <cp:revision>10</cp:revision>
  <dcterms:created xsi:type="dcterms:W3CDTF">2022-06-29T10:43:45Z</dcterms:created>
  <dcterms:modified xsi:type="dcterms:W3CDTF">2025-06-16T15:44:13Z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29d828-a824-4b78-ab24-eaae5922aa38_Enabled">
    <vt:lpwstr>true</vt:lpwstr>
  </property>
  <property fmtid="{D5CDD505-2E9C-101B-9397-08002B2CF9AE}" pid="3" name="MSIP_Label_f529d828-a824-4b78-ab24-eaae5922aa38_SetDate">
    <vt:lpwstr>2025-06-16T15:43:09Z</vt:lpwstr>
  </property>
  <property fmtid="{D5CDD505-2E9C-101B-9397-08002B2CF9AE}" pid="4" name="MSIP_Label_f529d828-a824-4b78-ab24-eaae5922aa38_Method">
    <vt:lpwstr>Standard</vt:lpwstr>
  </property>
  <property fmtid="{D5CDD505-2E9C-101B-9397-08002B2CF9AE}" pid="5" name="MSIP_Label_f529d828-a824-4b78-ab24-eaae5922aa38_Name">
    <vt:lpwstr>OFFICIAL</vt:lpwstr>
  </property>
  <property fmtid="{D5CDD505-2E9C-101B-9397-08002B2CF9AE}" pid="6" name="MSIP_Label_f529d828-a824-4b78-ab24-eaae5922aa38_SiteId">
    <vt:lpwstr>b23255a1-8f78-4144-8904-31f019036ade</vt:lpwstr>
  </property>
  <property fmtid="{D5CDD505-2E9C-101B-9397-08002B2CF9AE}" pid="7" name="MSIP_Label_f529d828-a824-4b78-ab24-eaae5922aa38_ActionId">
    <vt:lpwstr>3227be01-e665-4f9a-9ee0-f4405e641e31</vt:lpwstr>
  </property>
  <property fmtid="{D5CDD505-2E9C-101B-9397-08002B2CF9AE}" pid="8" name="MSIP_Label_f529d828-a824-4b78-ab24-eaae5922aa38_ContentBits">
    <vt:lpwstr>0</vt:lpwstr>
  </property>
</Properties>
</file>