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4" r:id="rId3"/>
    <p:sldId id="257" r:id="rId4"/>
    <p:sldId id="265" r:id="rId5"/>
    <p:sldId id="282" r:id="rId6"/>
    <p:sldId id="267" r:id="rId7"/>
    <p:sldId id="275" r:id="rId8"/>
    <p:sldId id="270" r:id="rId9"/>
    <p:sldId id="295" r:id="rId10"/>
    <p:sldId id="288" r:id="rId11"/>
    <p:sldId id="278" r:id="rId12"/>
    <p:sldId id="279" r:id="rId13"/>
    <p:sldId id="280" r:id="rId14"/>
    <p:sldId id="283" r:id="rId15"/>
    <p:sldId id="285" r:id="rId16"/>
    <p:sldId id="28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21"/>
    <p:restoredTop sz="94595"/>
  </p:normalViewPr>
  <p:slideViewPr>
    <p:cSldViewPr snapToGrid="0">
      <p:cViewPr>
        <p:scale>
          <a:sx n="87" d="100"/>
          <a:sy n="87" d="100"/>
        </p:scale>
        <p:origin x="2370" y="11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2E82D-0A77-F61E-A5A2-02B49236EFE7}"/>
              </a:ext>
            </a:extLst>
          </p:cNvPr>
          <p:cNvSpPr>
            <a:spLocks noGrp="1"/>
          </p:cNvSpPr>
          <p:nvPr>
            <p:ph type="ctrTitle" hasCustomPrompt="1"/>
          </p:nvPr>
        </p:nvSpPr>
        <p:spPr>
          <a:xfrm>
            <a:off x="804567" y="1122363"/>
            <a:ext cx="5952694" cy="2387600"/>
          </a:xfrm>
        </p:spPr>
        <p:txBody>
          <a:bodyPr anchor="b"/>
          <a:lstStyle>
            <a:lvl1pPr algn="l">
              <a:defRPr sz="6000"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GB" dirty="0"/>
              <a:t>Document </a:t>
            </a:r>
            <a:br>
              <a:rPr lang="en-GB" dirty="0"/>
            </a:br>
            <a:r>
              <a:rPr lang="en-GB" dirty="0"/>
              <a:t>title</a:t>
            </a:r>
          </a:p>
        </p:txBody>
      </p:sp>
      <p:sp>
        <p:nvSpPr>
          <p:cNvPr id="3" name="Subtitle 2">
            <a:extLst>
              <a:ext uri="{FF2B5EF4-FFF2-40B4-BE49-F238E27FC236}">
                <a16:creationId xmlns:a16="http://schemas.microsoft.com/office/drawing/2014/main" id="{BB2B4D0B-E8E3-2F45-7C14-6FBE75384E44}"/>
              </a:ext>
            </a:extLst>
          </p:cNvPr>
          <p:cNvSpPr>
            <a:spLocks noGrp="1"/>
          </p:cNvSpPr>
          <p:nvPr>
            <p:ph type="subTitle" idx="1" hasCustomPrompt="1"/>
          </p:nvPr>
        </p:nvSpPr>
        <p:spPr>
          <a:xfrm>
            <a:off x="804567" y="3909864"/>
            <a:ext cx="5596233" cy="630388"/>
          </a:xfrm>
        </p:spPr>
        <p:txBody>
          <a:bodyPr>
            <a:normAutofit/>
          </a:bodyPr>
          <a:lstStyle>
            <a:lvl1pPr marL="0" indent="0" algn="l">
              <a:buNone/>
              <a:defRPr sz="2000" b="0" i="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a:t>
            </a:r>
          </a:p>
        </p:txBody>
      </p:sp>
      <p:pic>
        <p:nvPicPr>
          <p:cNvPr id="12" name="Picture 11" descr="A black and white logo&#10;&#10;Description automatically generated">
            <a:extLst>
              <a:ext uri="{FF2B5EF4-FFF2-40B4-BE49-F238E27FC236}">
                <a16:creationId xmlns:a16="http://schemas.microsoft.com/office/drawing/2014/main" id="{1D9EDEC4-1BBE-91D0-ECCA-1C9E910E80B6}"/>
              </a:ext>
            </a:extLst>
          </p:cNvPr>
          <p:cNvPicPr>
            <a:picLocks noChangeAspect="1"/>
          </p:cNvPicPr>
          <p:nvPr userDrawn="1"/>
        </p:nvPicPr>
        <p:blipFill>
          <a:blip r:embed="rId3"/>
          <a:stretch>
            <a:fillRect/>
          </a:stretch>
        </p:blipFill>
        <p:spPr>
          <a:xfrm>
            <a:off x="804567" y="5569527"/>
            <a:ext cx="2804744" cy="792936"/>
          </a:xfrm>
          <a:prstGeom prst="rect">
            <a:avLst/>
          </a:prstGeom>
        </p:spPr>
      </p:pic>
      <p:sp>
        <p:nvSpPr>
          <p:cNvPr id="14" name="Picture Placeholder 13">
            <a:extLst>
              <a:ext uri="{FF2B5EF4-FFF2-40B4-BE49-F238E27FC236}">
                <a16:creationId xmlns:a16="http://schemas.microsoft.com/office/drawing/2014/main" id="{00DBB30A-1877-4FB2-EED7-1A98E60126EB}"/>
              </a:ext>
            </a:extLst>
          </p:cNvPr>
          <p:cNvSpPr>
            <a:spLocks noGrp="1"/>
          </p:cNvSpPr>
          <p:nvPr>
            <p:ph type="pic" sz="quarter" idx="10"/>
          </p:nvPr>
        </p:nvSpPr>
        <p:spPr>
          <a:xfrm>
            <a:off x="7453543" y="557939"/>
            <a:ext cx="3933890" cy="5804523"/>
          </a:xfrm>
          <a:prstGeom prst="rect">
            <a:avLst/>
          </a:prstGeom>
        </p:spPr>
        <p:txBody>
          <a:bodyPr/>
          <a:lstStyle/>
          <a:p>
            <a:endParaRPr lang="en-GB"/>
          </a:p>
        </p:txBody>
      </p:sp>
    </p:spTree>
    <p:extLst>
      <p:ext uri="{BB962C8B-B14F-4D97-AF65-F5344CB8AC3E}">
        <p14:creationId xmlns:p14="http://schemas.microsoft.com/office/powerpoint/2010/main" val="37805139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Icon">
    <p:spTree>
      <p:nvGrpSpPr>
        <p:cNvPr id="1" name=""/>
        <p:cNvGrpSpPr/>
        <p:nvPr/>
      </p:nvGrpSpPr>
      <p:grpSpPr>
        <a:xfrm>
          <a:off x="0" y="0"/>
          <a:ext cx="0" cy="0"/>
          <a:chOff x="0" y="0"/>
          <a:chExt cx="0" cy="0"/>
        </a:xfrm>
      </p:grpSpPr>
      <p:pic>
        <p:nvPicPr>
          <p:cNvPr id="10" name="Picture 9" descr="A black check mark with a black background&#10;&#10;Description automatically generated">
            <a:extLst>
              <a:ext uri="{FF2B5EF4-FFF2-40B4-BE49-F238E27FC236}">
                <a16:creationId xmlns:a16="http://schemas.microsoft.com/office/drawing/2014/main" id="{37123534-B369-0187-28B8-4810EFB07AE0}"/>
              </a:ext>
            </a:extLst>
          </p:cNvPr>
          <p:cNvPicPr>
            <a:picLocks noChangeAspect="1"/>
          </p:cNvPicPr>
          <p:nvPr userDrawn="1"/>
        </p:nvPicPr>
        <p:blipFill>
          <a:blip r:embed="rId2"/>
          <a:stretch>
            <a:fillRect/>
          </a:stretch>
        </p:blipFill>
        <p:spPr>
          <a:xfrm>
            <a:off x="838200" y="6228773"/>
            <a:ext cx="357537" cy="319178"/>
          </a:xfrm>
          <a:prstGeom prst="rect">
            <a:avLst/>
          </a:prstGeom>
        </p:spPr>
      </p:pic>
      <p:sp>
        <p:nvSpPr>
          <p:cNvPr id="15" name="Rectangle 14">
            <a:extLst>
              <a:ext uri="{FF2B5EF4-FFF2-40B4-BE49-F238E27FC236}">
                <a16:creationId xmlns:a16="http://schemas.microsoft.com/office/drawing/2014/main" id="{153D4E87-ADB6-5972-7C8A-40802C81C7DD}"/>
              </a:ext>
            </a:extLst>
          </p:cNvPr>
          <p:cNvSpPr/>
          <p:nvPr userDrawn="1"/>
        </p:nvSpPr>
        <p:spPr>
          <a:xfrm>
            <a:off x="5401056" y="0"/>
            <a:ext cx="6790944"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 name="Straight Connector 2">
            <a:extLst>
              <a:ext uri="{FF2B5EF4-FFF2-40B4-BE49-F238E27FC236}">
                <a16:creationId xmlns:a16="http://schemas.microsoft.com/office/drawing/2014/main" id="{4701C8A7-B025-593C-4473-04A4627BA3E3}"/>
              </a:ext>
            </a:extLst>
          </p:cNvPr>
          <p:cNvCxnSpPr>
            <a:cxnSpLocks/>
          </p:cNvCxnSpPr>
          <p:nvPr userDrawn="1"/>
        </p:nvCxnSpPr>
        <p:spPr>
          <a:xfrm>
            <a:off x="1240971" y="6495290"/>
            <a:ext cx="4160085" cy="0"/>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cxnSp>
        <p:nvCxnSpPr>
          <p:cNvPr id="5" name="Straight Connector 4">
            <a:extLst>
              <a:ext uri="{FF2B5EF4-FFF2-40B4-BE49-F238E27FC236}">
                <a16:creationId xmlns:a16="http://schemas.microsoft.com/office/drawing/2014/main" id="{770C8AC9-8B0D-0681-67B0-EFF3112FEDC6}"/>
              </a:ext>
            </a:extLst>
          </p:cNvPr>
          <p:cNvCxnSpPr>
            <a:cxnSpLocks/>
          </p:cNvCxnSpPr>
          <p:nvPr userDrawn="1"/>
        </p:nvCxnSpPr>
        <p:spPr>
          <a:xfrm>
            <a:off x="5401056" y="6495290"/>
            <a:ext cx="5952744"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16697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Icon">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153D4E87-ADB6-5972-7C8A-40802C81C7DD}"/>
              </a:ext>
            </a:extLst>
          </p:cNvPr>
          <p:cNvSpPr/>
          <p:nvPr userDrawn="1"/>
        </p:nvSpPr>
        <p:spPr>
          <a:xfrm>
            <a:off x="0" y="1670304"/>
            <a:ext cx="12192000" cy="5187696"/>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 name="Straight Connector 1">
            <a:extLst>
              <a:ext uri="{FF2B5EF4-FFF2-40B4-BE49-F238E27FC236}">
                <a16:creationId xmlns:a16="http://schemas.microsoft.com/office/drawing/2014/main" id="{D9713020-CFC3-6924-049A-B363ECD13131}"/>
              </a:ext>
            </a:extLst>
          </p:cNvPr>
          <p:cNvCxnSpPr>
            <a:cxnSpLocks/>
          </p:cNvCxnSpPr>
          <p:nvPr userDrawn="1"/>
        </p:nvCxnSpPr>
        <p:spPr>
          <a:xfrm>
            <a:off x="1240971" y="6495290"/>
            <a:ext cx="10112829"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pic>
        <p:nvPicPr>
          <p:cNvPr id="4" name="Picture 3">
            <a:extLst>
              <a:ext uri="{FF2B5EF4-FFF2-40B4-BE49-F238E27FC236}">
                <a16:creationId xmlns:a16="http://schemas.microsoft.com/office/drawing/2014/main" id="{83BA720C-3037-9A96-8190-3A7CEF39AD8C}"/>
              </a:ext>
            </a:extLst>
          </p:cNvPr>
          <p:cNvPicPr>
            <a:picLocks noChangeAspect="1"/>
          </p:cNvPicPr>
          <p:nvPr userDrawn="1"/>
        </p:nvPicPr>
        <p:blipFill>
          <a:blip r:embed="rId2"/>
          <a:srcRect/>
          <a:stretch/>
        </p:blipFill>
        <p:spPr>
          <a:xfrm>
            <a:off x="838200" y="6228773"/>
            <a:ext cx="357537" cy="319177"/>
          </a:xfrm>
          <a:prstGeom prst="rect">
            <a:avLst/>
          </a:prstGeom>
        </p:spPr>
      </p:pic>
    </p:spTree>
    <p:extLst>
      <p:ext uri="{BB962C8B-B14F-4D97-AF65-F5344CB8AC3E}">
        <p14:creationId xmlns:p14="http://schemas.microsoft.com/office/powerpoint/2010/main" val="25311584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Ic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2D3D6-72C2-6F24-1D0D-7DABA5E26F78}"/>
              </a:ext>
            </a:extLst>
          </p:cNvPr>
          <p:cNvSpPr>
            <a:spLocks noGrp="1"/>
          </p:cNvSpPr>
          <p:nvPr>
            <p:ph type="title"/>
          </p:nvPr>
        </p:nvSpPr>
        <p:spPr>
          <a:xfrm>
            <a:off x="839788" y="365125"/>
            <a:ext cx="7627556" cy="1325563"/>
          </a:xfrm>
        </p:spPr>
        <p:txBody>
          <a:bodyPr anchor="ctr"/>
          <a:lstStyle>
            <a:lvl1pPr>
              <a:defRPr b="1" i="0">
                <a:latin typeface="Tahoma" panose="020B0604030504040204" pitchFamily="34" charset="0"/>
                <a:ea typeface="Tahoma" panose="020B0604030504040204" pitchFamily="34" charset="0"/>
                <a:cs typeface="Tahoma" panose="020B0604030504040204" pitchFamily="34" charset="0"/>
              </a:defRPr>
            </a:lvl1pPr>
          </a:lstStyle>
          <a:p>
            <a:r>
              <a:rPr lang="en-GB" dirty="0"/>
              <a:t>Click to edit</a:t>
            </a:r>
          </a:p>
        </p:txBody>
      </p:sp>
      <p:pic>
        <p:nvPicPr>
          <p:cNvPr id="10" name="Picture 9" descr="A black check mark with a black background&#10;&#10;Description automatically generated">
            <a:extLst>
              <a:ext uri="{FF2B5EF4-FFF2-40B4-BE49-F238E27FC236}">
                <a16:creationId xmlns:a16="http://schemas.microsoft.com/office/drawing/2014/main" id="{37123534-B369-0187-28B8-4810EFB07AE0}"/>
              </a:ext>
            </a:extLst>
          </p:cNvPr>
          <p:cNvPicPr>
            <a:picLocks noChangeAspect="1"/>
          </p:cNvPicPr>
          <p:nvPr userDrawn="1"/>
        </p:nvPicPr>
        <p:blipFill>
          <a:blip r:embed="rId2"/>
          <a:stretch>
            <a:fillRect/>
          </a:stretch>
        </p:blipFill>
        <p:spPr>
          <a:xfrm>
            <a:off x="838200" y="6228773"/>
            <a:ext cx="357537" cy="319178"/>
          </a:xfrm>
          <a:prstGeom prst="rect">
            <a:avLst/>
          </a:prstGeom>
        </p:spPr>
      </p:pic>
      <p:cxnSp>
        <p:nvCxnSpPr>
          <p:cNvPr id="11" name="Straight Connector 10">
            <a:extLst>
              <a:ext uri="{FF2B5EF4-FFF2-40B4-BE49-F238E27FC236}">
                <a16:creationId xmlns:a16="http://schemas.microsoft.com/office/drawing/2014/main" id="{7936113D-9DB7-05E9-736B-3FB428B52775}"/>
              </a:ext>
            </a:extLst>
          </p:cNvPr>
          <p:cNvCxnSpPr>
            <a:cxnSpLocks/>
          </p:cNvCxnSpPr>
          <p:nvPr userDrawn="1"/>
        </p:nvCxnSpPr>
        <p:spPr>
          <a:xfrm>
            <a:off x="1240971" y="6495290"/>
            <a:ext cx="5329762" cy="0"/>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sp>
        <p:nvSpPr>
          <p:cNvPr id="14" name="Content Placeholder 2">
            <a:extLst>
              <a:ext uri="{FF2B5EF4-FFF2-40B4-BE49-F238E27FC236}">
                <a16:creationId xmlns:a16="http://schemas.microsoft.com/office/drawing/2014/main" id="{C964DEB8-FD08-F859-42E0-9E43AD556EF4}"/>
              </a:ext>
            </a:extLst>
          </p:cNvPr>
          <p:cNvSpPr>
            <a:spLocks noGrp="1"/>
          </p:cNvSpPr>
          <p:nvPr>
            <p:ph sz="half" idx="1"/>
          </p:nvPr>
        </p:nvSpPr>
        <p:spPr>
          <a:xfrm>
            <a:off x="838199" y="1825625"/>
            <a:ext cx="5732533" cy="4351338"/>
          </a:xfrm>
        </p:spPr>
        <p:txBody>
          <a:bodyPr>
            <a:normAutofit/>
          </a:bodyPr>
          <a:lstStyle>
            <a:lvl1pPr>
              <a:buClr>
                <a:schemeClr val="bg2"/>
              </a:buClr>
              <a:defRPr sz="2400">
                <a:latin typeface="Tahoma" panose="020B0604030504040204" pitchFamily="34" charset="0"/>
                <a:ea typeface="Tahoma" panose="020B0604030504040204" pitchFamily="34" charset="0"/>
                <a:cs typeface="Tahoma" panose="020B0604030504040204" pitchFamily="34" charset="0"/>
              </a:defRPr>
            </a:lvl1pPr>
            <a:lvl2pPr>
              <a:buClr>
                <a:schemeClr val="bg2"/>
              </a:buClr>
              <a:defRPr sz="2000">
                <a:latin typeface="Tahoma" panose="020B0604030504040204" pitchFamily="34" charset="0"/>
                <a:ea typeface="Tahoma" panose="020B0604030504040204" pitchFamily="34" charset="0"/>
                <a:cs typeface="Tahoma" panose="020B0604030504040204" pitchFamily="34" charset="0"/>
              </a:defRPr>
            </a:lvl2pPr>
            <a:lvl3pPr>
              <a:buClr>
                <a:schemeClr val="bg2"/>
              </a:buClr>
              <a:defRPr sz="1800">
                <a:latin typeface="Tahoma" panose="020B0604030504040204" pitchFamily="34" charset="0"/>
                <a:ea typeface="Tahoma" panose="020B0604030504040204" pitchFamily="34" charset="0"/>
                <a:cs typeface="Tahoma" panose="020B0604030504040204" pitchFamily="34" charset="0"/>
              </a:defRPr>
            </a:lvl3pPr>
            <a:lvl4pPr>
              <a:buClr>
                <a:schemeClr val="bg2"/>
              </a:buClr>
              <a:defRPr sz="1600">
                <a:latin typeface="Tahoma" panose="020B0604030504040204" pitchFamily="34" charset="0"/>
                <a:ea typeface="Tahoma" panose="020B0604030504040204" pitchFamily="34" charset="0"/>
                <a:cs typeface="Tahoma" panose="020B0604030504040204" pitchFamily="34" charset="0"/>
              </a:defRPr>
            </a:lvl4pPr>
            <a:lvl5pPr>
              <a:buClr>
                <a:schemeClr val="bg2"/>
              </a:buClr>
              <a:defRPr sz="1600">
                <a:latin typeface="Tahoma" panose="020B0604030504040204" pitchFamily="34" charset="0"/>
                <a:ea typeface="Tahoma" panose="020B0604030504040204" pitchFamily="34" charset="0"/>
                <a:cs typeface="Tahoma" panose="020B060403050404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5" name="Rectangle 14">
            <a:extLst>
              <a:ext uri="{FF2B5EF4-FFF2-40B4-BE49-F238E27FC236}">
                <a16:creationId xmlns:a16="http://schemas.microsoft.com/office/drawing/2014/main" id="{153D4E87-ADB6-5972-7C8A-40802C81C7DD}"/>
              </a:ext>
            </a:extLst>
          </p:cNvPr>
          <p:cNvSpPr/>
          <p:nvPr userDrawn="1"/>
        </p:nvSpPr>
        <p:spPr>
          <a:xfrm>
            <a:off x="9363456" y="0"/>
            <a:ext cx="2828544"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ounded Rectangle 16">
            <a:extLst>
              <a:ext uri="{FF2B5EF4-FFF2-40B4-BE49-F238E27FC236}">
                <a16:creationId xmlns:a16="http://schemas.microsoft.com/office/drawing/2014/main" id="{F47FAFBD-BC25-05EA-E701-72EF37AD3764}"/>
              </a:ext>
            </a:extLst>
          </p:cNvPr>
          <p:cNvSpPr/>
          <p:nvPr userDrawn="1"/>
        </p:nvSpPr>
        <p:spPr>
          <a:xfrm>
            <a:off x="7022592" y="3215651"/>
            <a:ext cx="4681728" cy="3291840"/>
          </a:xfrm>
          <a:prstGeom prst="roundRect">
            <a:avLst>
              <a:gd name="adj" fmla="val 50000"/>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ounded Rectangle 17">
            <a:extLst>
              <a:ext uri="{FF2B5EF4-FFF2-40B4-BE49-F238E27FC236}">
                <a16:creationId xmlns:a16="http://schemas.microsoft.com/office/drawing/2014/main" id="{B7C54CBC-2508-BE56-ABBE-09C5C89132C9}"/>
              </a:ext>
            </a:extLst>
          </p:cNvPr>
          <p:cNvSpPr/>
          <p:nvPr userDrawn="1"/>
        </p:nvSpPr>
        <p:spPr>
          <a:xfrm>
            <a:off x="7033478" y="4697128"/>
            <a:ext cx="2079525" cy="1810363"/>
          </a:xfrm>
          <a:prstGeom prst="roundRect">
            <a:avLst>
              <a:gd name="adj" fmla="val 0"/>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Picture Placeholder 20">
            <a:extLst>
              <a:ext uri="{FF2B5EF4-FFF2-40B4-BE49-F238E27FC236}">
                <a16:creationId xmlns:a16="http://schemas.microsoft.com/office/drawing/2014/main" id="{8402F2CD-A034-81E0-767B-55E2BF6D845C}"/>
              </a:ext>
            </a:extLst>
          </p:cNvPr>
          <p:cNvSpPr>
            <a:spLocks noGrp="1"/>
          </p:cNvSpPr>
          <p:nvPr>
            <p:ph type="pic" sz="quarter" idx="10" hasCustomPrompt="1"/>
          </p:nvPr>
        </p:nvSpPr>
        <p:spPr>
          <a:xfrm>
            <a:off x="7906871" y="3622209"/>
            <a:ext cx="2672229" cy="2855912"/>
          </a:xfrm>
        </p:spPr>
        <p:txBody>
          <a:bodyPr anchor="ctr"/>
          <a:lstStyle>
            <a:lvl1pPr marL="0" indent="0" algn="ctr">
              <a:buNone/>
              <a:defRPr>
                <a:solidFill>
                  <a:schemeClr val="bg1"/>
                </a:solidFill>
              </a:defRPr>
            </a:lvl1pPr>
          </a:lstStyle>
          <a:p>
            <a:r>
              <a:rPr lang="en-GB" dirty="0"/>
              <a:t>Icon here</a:t>
            </a:r>
          </a:p>
        </p:txBody>
      </p:sp>
    </p:spTree>
    <p:extLst>
      <p:ext uri="{BB962C8B-B14F-4D97-AF65-F5344CB8AC3E}">
        <p14:creationId xmlns:p14="http://schemas.microsoft.com/office/powerpoint/2010/main" val="36504716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Ic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2D3D6-72C2-6F24-1D0D-7DABA5E26F78}"/>
              </a:ext>
            </a:extLst>
          </p:cNvPr>
          <p:cNvSpPr>
            <a:spLocks noGrp="1"/>
          </p:cNvSpPr>
          <p:nvPr>
            <p:ph type="title"/>
          </p:nvPr>
        </p:nvSpPr>
        <p:spPr>
          <a:xfrm>
            <a:off x="839788" y="365125"/>
            <a:ext cx="7627556" cy="1325563"/>
          </a:xfrm>
        </p:spPr>
        <p:txBody>
          <a:bodyPr anchor="ctr"/>
          <a:lstStyle>
            <a:lvl1pPr>
              <a:defRPr b="1" i="0">
                <a:latin typeface="Tahoma" panose="020B0604030504040204" pitchFamily="34" charset="0"/>
                <a:ea typeface="Tahoma" panose="020B0604030504040204" pitchFamily="34" charset="0"/>
                <a:cs typeface="Tahoma" panose="020B0604030504040204" pitchFamily="34" charset="0"/>
              </a:defRPr>
            </a:lvl1pPr>
          </a:lstStyle>
          <a:p>
            <a:r>
              <a:rPr lang="en-GB" dirty="0"/>
              <a:t>Click to edit</a:t>
            </a:r>
          </a:p>
        </p:txBody>
      </p:sp>
      <p:pic>
        <p:nvPicPr>
          <p:cNvPr id="10" name="Picture 9" descr="A black check mark with a black background&#10;&#10;Description automatically generated">
            <a:extLst>
              <a:ext uri="{FF2B5EF4-FFF2-40B4-BE49-F238E27FC236}">
                <a16:creationId xmlns:a16="http://schemas.microsoft.com/office/drawing/2014/main" id="{37123534-B369-0187-28B8-4810EFB07AE0}"/>
              </a:ext>
            </a:extLst>
          </p:cNvPr>
          <p:cNvPicPr>
            <a:picLocks noChangeAspect="1"/>
          </p:cNvPicPr>
          <p:nvPr userDrawn="1"/>
        </p:nvPicPr>
        <p:blipFill>
          <a:blip r:embed="rId2"/>
          <a:stretch>
            <a:fillRect/>
          </a:stretch>
        </p:blipFill>
        <p:spPr>
          <a:xfrm>
            <a:off x="838200" y="6228773"/>
            <a:ext cx="357537" cy="319178"/>
          </a:xfrm>
          <a:prstGeom prst="rect">
            <a:avLst/>
          </a:prstGeom>
        </p:spPr>
      </p:pic>
      <p:cxnSp>
        <p:nvCxnSpPr>
          <p:cNvPr id="11" name="Straight Connector 10">
            <a:extLst>
              <a:ext uri="{FF2B5EF4-FFF2-40B4-BE49-F238E27FC236}">
                <a16:creationId xmlns:a16="http://schemas.microsoft.com/office/drawing/2014/main" id="{7936113D-9DB7-05E9-736B-3FB428B52775}"/>
              </a:ext>
            </a:extLst>
          </p:cNvPr>
          <p:cNvCxnSpPr>
            <a:cxnSpLocks/>
          </p:cNvCxnSpPr>
          <p:nvPr userDrawn="1"/>
        </p:nvCxnSpPr>
        <p:spPr>
          <a:xfrm>
            <a:off x="1240971" y="6495290"/>
            <a:ext cx="5329762" cy="0"/>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sp>
        <p:nvSpPr>
          <p:cNvPr id="14" name="Content Placeholder 2">
            <a:extLst>
              <a:ext uri="{FF2B5EF4-FFF2-40B4-BE49-F238E27FC236}">
                <a16:creationId xmlns:a16="http://schemas.microsoft.com/office/drawing/2014/main" id="{C964DEB8-FD08-F859-42E0-9E43AD556EF4}"/>
              </a:ext>
            </a:extLst>
          </p:cNvPr>
          <p:cNvSpPr>
            <a:spLocks noGrp="1"/>
          </p:cNvSpPr>
          <p:nvPr>
            <p:ph sz="half" idx="1"/>
          </p:nvPr>
        </p:nvSpPr>
        <p:spPr>
          <a:xfrm>
            <a:off x="838199" y="1825625"/>
            <a:ext cx="5732533" cy="4351338"/>
          </a:xfrm>
        </p:spPr>
        <p:txBody>
          <a:bodyPr>
            <a:normAutofit/>
          </a:bodyPr>
          <a:lstStyle>
            <a:lvl1pPr>
              <a:buClr>
                <a:schemeClr val="bg2"/>
              </a:buClr>
              <a:defRPr sz="2400">
                <a:latin typeface="Tahoma" panose="020B0604030504040204" pitchFamily="34" charset="0"/>
                <a:ea typeface="Tahoma" panose="020B0604030504040204" pitchFamily="34" charset="0"/>
                <a:cs typeface="Tahoma" panose="020B0604030504040204" pitchFamily="34" charset="0"/>
              </a:defRPr>
            </a:lvl1pPr>
            <a:lvl2pPr>
              <a:buClr>
                <a:schemeClr val="bg2"/>
              </a:buClr>
              <a:defRPr sz="2000">
                <a:latin typeface="Tahoma" panose="020B0604030504040204" pitchFamily="34" charset="0"/>
                <a:ea typeface="Tahoma" panose="020B0604030504040204" pitchFamily="34" charset="0"/>
                <a:cs typeface="Tahoma" panose="020B0604030504040204" pitchFamily="34" charset="0"/>
              </a:defRPr>
            </a:lvl2pPr>
            <a:lvl3pPr>
              <a:buClr>
                <a:schemeClr val="bg2"/>
              </a:buClr>
              <a:defRPr sz="1800">
                <a:latin typeface="Tahoma" panose="020B0604030504040204" pitchFamily="34" charset="0"/>
                <a:ea typeface="Tahoma" panose="020B0604030504040204" pitchFamily="34" charset="0"/>
                <a:cs typeface="Tahoma" panose="020B0604030504040204" pitchFamily="34" charset="0"/>
              </a:defRPr>
            </a:lvl3pPr>
            <a:lvl4pPr>
              <a:buClr>
                <a:schemeClr val="bg2"/>
              </a:buClr>
              <a:defRPr sz="1600">
                <a:latin typeface="Tahoma" panose="020B0604030504040204" pitchFamily="34" charset="0"/>
                <a:ea typeface="Tahoma" panose="020B0604030504040204" pitchFamily="34" charset="0"/>
                <a:cs typeface="Tahoma" panose="020B0604030504040204" pitchFamily="34" charset="0"/>
              </a:defRPr>
            </a:lvl4pPr>
            <a:lvl5pPr>
              <a:buClr>
                <a:schemeClr val="bg2"/>
              </a:buClr>
              <a:defRPr sz="1600">
                <a:latin typeface="Tahoma" panose="020B0604030504040204" pitchFamily="34" charset="0"/>
                <a:ea typeface="Tahoma" panose="020B0604030504040204" pitchFamily="34" charset="0"/>
                <a:cs typeface="Tahoma" panose="020B060403050404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5" name="Rectangle 14">
            <a:extLst>
              <a:ext uri="{FF2B5EF4-FFF2-40B4-BE49-F238E27FC236}">
                <a16:creationId xmlns:a16="http://schemas.microsoft.com/office/drawing/2014/main" id="{153D4E87-ADB6-5972-7C8A-40802C81C7DD}"/>
              </a:ext>
            </a:extLst>
          </p:cNvPr>
          <p:cNvSpPr/>
          <p:nvPr userDrawn="1"/>
        </p:nvSpPr>
        <p:spPr>
          <a:xfrm>
            <a:off x="9363456" y="0"/>
            <a:ext cx="2828544"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ounded Rectangle 16">
            <a:extLst>
              <a:ext uri="{FF2B5EF4-FFF2-40B4-BE49-F238E27FC236}">
                <a16:creationId xmlns:a16="http://schemas.microsoft.com/office/drawing/2014/main" id="{F47FAFBD-BC25-05EA-E701-72EF37AD3764}"/>
              </a:ext>
            </a:extLst>
          </p:cNvPr>
          <p:cNvSpPr/>
          <p:nvPr userDrawn="1"/>
        </p:nvSpPr>
        <p:spPr>
          <a:xfrm>
            <a:off x="7022592" y="3215651"/>
            <a:ext cx="4681728" cy="3291840"/>
          </a:xfrm>
          <a:prstGeom prst="roundRect">
            <a:avLst>
              <a:gd name="adj" fmla="val 50000"/>
            </a:avLst>
          </a:prstGeom>
          <a:solidFill>
            <a:schemeClr val="accent6">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ounded Rectangle 17">
            <a:extLst>
              <a:ext uri="{FF2B5EF4-FFF2-40B4-BE49-F238E27FC236}">
                <a16:creationId xmlns:a16="http://schemas.microsoft.com/office/drawing/2014/main" id="{B7C54CBC-2508-BE56-ABBE-09C5C89132C9}"/>
              </a:ext>
            </a:extLst>
          </p:cNvPr>
          <p:cNvSpPr/>
          <p:nvPr userDrawn="1"/>
        </p:nvSpPr>
        <p:spPr>
          <a:xfrm>
            <a:off x="7033478" y="4697128"/>
            <a:ext cx="2079525" cy="1810363"/>
          </a:xfrm>
          <a:prstGeom prst="roundRect">
            <a:avLst>
              <a:gd name="adj" fmla="val 0"/>
            </a:avLst>
          </a:prstGeom>
          <a:solidFill>
            <a:schemeClr val="accent6">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Picture Placeholder 20">
            <a:extLst>
              <a:ext uri="{FF2B5EF4-FFF2-40B4-BE49-F238E27FC236}">
                <a16:creationId xmlns:a16="http://schemas.microsoft.com/office/drawing/2014/main" id="{8402F2CD-A034-81E0-767B-55E2BF6D845C}"/>
              </a:ext>
            </a:extLst>
          </p:cNvPr>
          <p:cNvSpPr>
            <a:spLocks noGrp="1"/>
          </p:cNvSpPr>
          <p:nvPr>
            <p:ph type="pic" sz="quarter" idx="10" hasCustomPrompt="1"/>
          </p:nvPr>
        </p:nvSpPr>
        <p:spPr>
          <a:xfrm>
            <a:off x="7906871" y="3622209"/>
            <a:ext cx="2672229" cy="2855912"/>
          </a:xfrm>
        </p:spPr>
        <p:txBody>
          <a:bodyPr anchor="ctr"/>
          <a:lstStyle>
            <a:lvl1pPr marL="0" indent="0" algn="ctr">
              <a:buNone/>
              <a:defRPr>
                <a:solidFill>
                  <a:schemeClr val="bg1"/>
                </a:solidFill>
              </a:defRPr>
            </a:lvl1pPr>
          </a:lstStyle>
          <a:p>
            <a:r>
              <a:rPr lang="en-GB" dirty="0"/>
              <a:t>Icon here</a:t>
            </a:r>
          </a:p>
        </p:txBody>
      </p:sp>
    </p:spTree>
    <p:extLst>
      <p:ext uri="{BB962C8B-B14F-4D97-AF65-F5344CB8AC3E}">
        <p14:creationId xmlns:p14="http://schemas.microsoft.com/office/powerpoint/2010/main" val="11925894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Ic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2D3D6-72C2-6F24-1D0D-7DABA5E26F78}"/>
              </a:ext>
            </a:extLst>
          </p:cNvPr>
          <p:cNvSpPr>
            <a:spLocks noGrp="1"/>
          </p:cNvSpPr>
          <p:nvPr>
            <p:ph type="title"/>
          </p:nvPr>
        </p:nvSpPr>
        <p:spPr>
          <a:xfrm>
            <a:off x="839788" y="365125"/>
            <a:ext cx="7627556" cy="1325563"/>
          </a:xfrm>
        </p:spPr>
        <p:txBody>
          <a:bodyPr anchor="ctr"/>
          <a:lstStyle>
            <a:lvl1pPr>
              <a:defRPr b="1" i="0">
                <a:latin typeface="Tahoma" panose="020B0604030504040204" pitchFamily="34" charset="0"/>
                <a:ea typeface="Tahoma" panose="020B0604030504040204" pitchFamily="34" charset="0"/>
                <a:cs typeface="Tahoma" panose="020B0604030504040204" pitchFamily="34" charset="0"/>
              </a:defRPr>
            </a:lvl1pPr>
          </a:lstStyle>
          <a:p>
            <a:r>
              <a:rPr lang="en-GB" dirty="0"/>
              <a:t>Click to edit</a:t>
            </a:r>
          </a:p>
        </p:txBody>
      </p:sp>
      <p:pic>
        <p:nvPicPr>
          <p:cNvPr id="10" name="Picture 9" descr="A black check mark with a black background&#10;&#10;Description automatically generated">
            <a:extLst>
              <a:ext uri="{FF2B5EF4-FFF2-40B4-BE49-F238E27FC236}">
                <a16:creationId xmlns:a16="http://schemas.microsoft.com/office/drawing/2014/main" id="{37123534-B369-0187-28B8-4810EFB07AE0}"/>
              </a:ext>
            </a:extLst>
          </p:cNvPr>
          <p:cNvPicPr>
            <a:picLocks noChangeAspect="1"/>
          </p:cNvPicPr>
          <p:nvPr userDrawn="1"/>
        </p:nvPicPr>
        <p:blipFill>
          <a:blip r:embed="rId2"/>
          <a:stretch>
            <a:fillRect/>
          </a:stretch>
        </p:blipFill>
        <p:spPr>
          <a:xfrm>
            <a:off x="838200" y="6228773"/>
            <a:ext cx="357537" cy="319178"/>
          </a:xfrm>
          <a:prstGeom prst="rect">
            <a:avLst/>
          </a:prstGeom>
        </p:spPr>
      </p:pic>
      <p:cxnSp>
        <p:nvCxnSpPr>
          <p:cNvPr id="11" name="Straight Connector 10">
            <a:extLst>
              <a:ext uri="{FF2B5EF4-FFF2-40B4-BE49-F238E27FC236}">
                <a16:creationId xmlns:a16="http://schemas.microsoft.com/office/drawing/2014/main" id="{7936113D-9DB7-05E9-736B-3FB428B52775}"/>
              </a:ext>
            </a:extLst>
          </p:cNvPr>
          <p:cNvCxnSpPr>
            <a:cxnSpLocks/>
          </p:cNvCxnSpPr>
          <p:nvPr userDrawn="1"/>
        </p:nvCxnSpPr>
        <p:spPr>
          <a:xfrm>
            <a:off x="1240971" y="6495290"/>
            <a:ext cx="5329762" cy="0"/>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sp>
        <p:nvSpPr>
          <p:cNvPr id="14" name="Content Placeholder 2">
            <a:extLst>
              <a:ext uri="{FF2B5EF4-FFF2-40B4-BE49-F238E27FC236}">
                <a16:creationId xmlns:a16="http://schemas.microsoft.com/office/drawing/2014/main" id="{C964DEB8-FD08-F859-42E0-9E43AD556EF4}"/>
              </a:ext>
            </a:extLst>
          </p:cNvPr>
          <p:cNvSpPr>
            <a:spLocks noGrp="1"/>
          </p:cNvSpPr>
          <p:nvPr>
            <p:ph sz="half" idx="1"/>
          </p:nvPr>
        </p:nvSpPr>
        <p:spPr>
          <a:xfrm>
            <a:off x="838199" y="1825625"/>
            <a:ext cx="5732533" cy="4351338"/>
          </a:xfrm>
        </p:spPr>
        <p:txBody>
          <a:bodyPr>
            <a:normAutofit/>
          </a:bodyPr>
          <a:lstStyle>
            <a:lvl1pPr>
              <a:buClr>
                <a:schemeClr val="bg2"/>
              </a:buClr>
              <a:defRPr sz="2400">
                <a:latin typeface="Tahoma" panose="020B0604030504040204" pitchFamily="34" charset="0"/>
                <a:ea typeface="Tahoma" panose="020B0604030504040204" pitchFamily="34" charset="0"/>
                <a:cs typeface="Tahoma" panose="020B0604030504040204" pitchFamily="34" charset="0"/>
              </a:defRPr>
            </a:lvl1pPr>
            <a:lvl2pPr>
              <a:buClr>
                <a:schemeClr val="bg2"/>
              </a:buClr>
              <a:defRPr sz="2000">
                <a:latin typeface="Tahoma" panose="020B0604030504040204" pitchFamily="34" charset="0"/>
                <a:ea typeface="Tahoma" panose="020B0604030504040204" pitchFamily="34" charset="0"/>
                <a:cs typeface="Tahoma" panose="020B0604030504040204" pitchFamily="34" charset="0"/>
              </a:defRPr>
            </a:lvl2pPr>
            <a:lvl3pPr>
              <a:buClr>
                <a:schemeClr val="bg2"/>
              </a:buClr>
              <a:defRPr sz="1800">
                <a:latin typeface="Tahoma" panose="020B0604030504040204" pitchFamily="34" charset="0"/>
                <a:ea typeface="Tahoma" panose="020B0604030504040204" pitchFamily="34" charset="0"/>
                <a:cs typeface="Tahoma" panose="020B0604030504040204" pitchFamily="34" charset="0"/>
              </a:defRPr>
            </a:lvl3pPr>
            <a:lvl4pPr>
              <a:buClr>
                <a:schemeClr val="bg2"/>
              </a:buClr>
              <a:defRPr sz="1600">
                <a:latin typeface="Tahoma" panose="020B0604030504040204" pitchFamily="34" charset="0"/>
                <a:ea typeface="Tahoma" panose="020B0604030504040204" pitchFamily="34" charset="0"/>
                <a:cs typeface="Tahoma" panose="020B0604030504040204" pitchFamily="34" charset="0"/>
              </a:defRPr>
            </a:lvl4pPr>
            <a:lvl5pPr>
              <a:buClr>
                <a:schemeClr val="bg2"/>
              </a:buClr>
              <a:defRPr sz="1600">
                <a:latin typeface="Tahoma" panose="020B0604030504040204" pitchFamily="34" charset="0"/>
                <a:ea typeface="Tahoma" panose="020B0604030504040204" pitchFamily="34" charset="0"/>
                <a:cs typeface="Tahoma" panose="020B060403050404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5" name="Rectangle 14">
            <a:extLst>
              <a:ext uri="{FF2B5EF4-FFF2-40B4-BE49-F238E27FC236}">
                <a16:creationId xmlns:a16="http://schemas.microsoft.com/office/drawing/2014/main" id="{153D4E87-ADB6-5972-7C8A-40802C81C7DD}"/>
              </a:ext>
            </a:extLst>
          </p:cNvPr>
          <p:cNvSpPr/>
          <p:nvPr userDrawn="1"/>
        </p:nvSpPr>
        <p:spPr>
          <a:xfrm>
            <a:off x="9363456" y="0"/>
            <a:ext cx="2828544" cy="6858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ounded Rectangle 16">
            <a:extLst>
              <a:ext uri="{FF2B5EF4-FFF2-40B4-BE49-F238E27FC236}">
                <a16:creationId xmlns:a16="http://schemas.microsoft.com/office/drawing/2014/main" id="{F47FAFBD-BC25-05EA-E701-72EF37AD3764}"/>
              </a:ext>
            </a:extLst>
          </p:cNvPr>
          <p:cNvSpPr/>
          <p:nvPr userDrawn="1"/>
        </p:nvSpPr>
        <p:spPr>
          <a:xfrm>
            <a:off x="7022592" y="3215651"/>
            <a:ext cx="4681728" cy="3291840"/>
          </a:xfrm>
          <a:prstGeom prst="roundRect">
            <a:avLst>
              <a:gd name="adj" fmla="val 50000"/>
            </a:avLst>
          </a:prstGeom>
          <a:solidFill>
            <a:schemeClr val="accent3">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ounded Rectangle 17">
            <a:extLst>
              <a:ext uri="{FF2B5EF4-FFF2-40B4-BE49-F238E27FC236}">
                <a16:creationId xmlns:a16="http://schemas.microsoft.com/office/drawing/2014/main" id="{B7C54CBC-2508-BE56-ABBE-09C5C89132C9}"/>
              </a:ext>
            </a:extLst>
          </p:cNvPr>
          <p:cNvSpPr/>
          <p:nvPr userDrawn="1"/>
        </p:nvSpPr>
        <p:spPr>
          <a:xfrm>
            <a:off x="7033478" y="4697128"/>
            <a:ext cx="2079525" cy="1810363"/>
          </a:xfrm>
          <a:prstGeom prst="roundRect">
            <a:avLst>
              <a:gd name="adj" fmla="val 0"/>
            </a:avLst>
          </a:prstGeom>
          <a:solidFill>
            <a:schemeClr val="accent3">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Picture Placeholder 20">
            <a:extLst>
              <a:ext uri="{FF2B5EF4-FFF2-40B4-BE49-F238E27FC236}">
                <a16:creationId xmlns:a16="http://schemas.microsoft.com/office/drawing/2014/main" id="{8402F2CD-A034-81E0-767B-55E2BF6D845C}"/>
              </a:ext>
            </a:extLst>
          </p:cNvPr>
          <p:cNvSpPr>
            <a:spLocks noGrp="1"/>
          </p:cNvSpPr>
          <p:nvPr>
            <p:ph type="pic" sz="quarter" idx="10" hasCustomPrompt="1"/>
          </p:nvPr>
        </p:nvSpPr>
        <p:spPr>
          <a:xfrm>
            <a:off x="7906871" y="3622209"/>
            <a:ext cx="2672229" cy="2855912"/>
          </a:xfrm>
        </p:spPr>
        <p:txBody>
          <a:bodyPr anchor="ctr"/>
          <a:lstStyle>
            <a:lvl1pPr marL="0" indent="0" algn="ctr">
              <a:buNone/>
              <a:defRPr>
                <a:solidFill>
                  <a:schemeClr val="bg1"/>
                </a:solidFill>
              </a:defRPr>
            </a:lvl1pPr>
          </a:lstStyle>
          <a:p>
            <a:r>
              <a:rPr lang="en-GB" dirty="0"/>
              <a:t>Icon here</a:t>
            </a:r>
          </a:p>
        </p:txBody>
      </p:sp>
    </p:spTree>
    <p:extLst>
      <p:ext uri="{BB962C8B-B14F-4D97-AF65-F5344CB8AC3E}">
        <p14:creationId xmlns:p14="http://schemas.microsoft.com/office/powerpoint/2010/main" val="3734850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0A90A-1C23-4985-782A-0DCDEBD98C07}"/>
              </a:ext>
            </a:extLst>
          </p:cNvPr>
          <p:cNvSpPr>
            <a:spLocks noGrp="1"/>
          </p:cNvSpPr>
          <p:nvPr>
            <p:ph type="title"/>
          </p:nvPr>
        </p:nvSpPr>
        <p:spPr/>
        <p:txBody>
          <a:bodyPr anchor="ctr"/>
          <a:lstStyle>
            <a:lvl1pPr>
              <a:defRPr b="1" i="0">
                <a:solidFill>
                  <a:schemeClr val="tx2"/>
                </a:solidFill>
                <a:latin typeface="Tahoma" panose="020B0604030504040204" pitchFamily="34" charset="0"/>
                <a:ea typeface="Tahoma" panose="020B0604030504040204" pitchFamily="34" charset="0"/>
                <a:cs typeface="Tahoma" panose="020B0604030504040204" pitchFamily="34" charset="0"/>
              </a:defRPr>
            </a:lvl1pPr>
          </a:lstStyle>
          <a:p>
            <a:r>
              <a:rPr lang="en-GB" dirty="0"/>
              <a:t>Click to edit</a:t>
            </a:r>
          </a:p>
        </p:txBody>
      </p:sp>
      <p:sp>
        <p:nvSpPr>
          <p:cNvPr id="3" name="Content Placeholder 2">
            <a:extLst>
              <a:ext uri="{FF2B5EF4-FFF2-40B4-BE49-F238E27FC236}">
                <a16:creationId xmlns:a16="http://schemas.microsoft.com/office/drawing/2014/main" id="{87B26057-6CEF-A4F2-9995-A93610C93F87}"/>
              </a:ext>
            </a:extLst>
          </p:cNvPr>
          <p:cNvSpPr>
            <a:spLocks noGrp="1"/>
          </p:cNvSpPr>
          <p:nvPr>
            <p:ph idx="1"/>
          </p:nvPr>
        </p:nvSpPr>
        <p:spPr/>
        <p:txBody>
          <a:bodyPr>
            <a:normAutofit/>
          </a:bodyPr>
          <a:lstStyle>
            <a:lvl1pPr>
              <a:buClr>
                <a:schemeClr val="bg2"/>
              </a:buClr>
              <a:defRPr sz="2400">
                <a:solidFill>
                  <a:schemeClr val="tx2"/>
                </a:solidFill>
                <a:latin typeface="Tahoma" panose="020B0604030504040204" pitchFamily="34" charset="0"/>
                <a:ea typeface="Tahoma" panose="020B0604030504040204" pitchFamily="34" charset="0"/>
                <a:cs typeface="Tahoma" panose="020B0604030504040204" pitchFamily="34" charset="0"/>
              </a:defRPr>
            </a:lvl1pPr>
            <a:lvl2pPr>
              <a:buClr>
                <a:schemeClr val="bg2"/>
              </a:buClr>
              <a:defRPr sz="2000">
                <a:solidFill>
                  <a:schemeClr val="tx2"/>
                </a:solidFill>
                <a:latin typeface="Tahoma" panose="020B0604030504040204" pitchFamily="34" charset="0"/>
                <a:ea typeface="Tahoma" panose="020B0604030504040204" pitchFamily="34" charset="0"/>
                <a:cs typeface="Tahoma" panose="020B0604030504040204" pitchFamily="34" charset="0"/>
              </a:defRPr>
            </a:lvl2pPr>
            <a:lvl3pPr>
              <a:buClr>
                <a:schemeClr val="bg2"/>
              </a:buClr>
              <a:defRPr sz="1800">
                <a:solidFill>
                  <a:schemeClr val="tx2"/>
                </a:solidFill>
                <a:latin typeface="Tahoma" panose="020B0604030504040204" pitchFamily="34" charset="0"/>
                <a:ea typeface="Tahoma" panose="020B0604030504040204" pitchFamily="34" charset="0"/>
                <a:cs typeface="Tahoma" panose="020B0604030504040204" pitchFamily="34" charset="0"/>
              </a:defRPr>
            </a:lvl3pPr>
            <a:lvl4pPr>
              <a:buClr>
                <a:schemeClr val="bg2"/>
              </a:buClr>
              <a:defRPr sz="1600">
                <a:solidFill>
                  <a:schemeClr val="tx2"/>
                </a:solidFill>
                <a:latin typeface="Tahoma" panose="020B0604030504040204" pitchFamily="34" charset="0"/>
                <a:ea typeface="Tahoma" panose="020B0604030504040204" pitchFamily="34" charset="0"/>
                <a:cs typeface="Tahoma" panose="020B0604030504040204" pitchFamily="34" charset="0"/>
              </a:defRPr>
            </a:lvl4pPr>
            <a:lvl5pPr>
              <a:buClr>
                <a:schemeClr val="bg2"/>
              </a:buClr>
              <a:defRPr sz="1600">
                <a:solidFill>
                  <a:schemeClr val="tx2"/>
                </a:solidFill>
                <a:latin typeface="Tahoma" panose="020B0604030504040204" pitchFamily="34" charset="0"/>
                <a:ea typeface="Tahoma" panose="020B0604030504040204" pitchFamily="34" charset="0"/>
                <a:cs typeface="Tahoma" panose="020B060403050404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pic>
        <p:nvPicPr>
          <p:cNvPr id="11" name="Picture 10" descr="A black check mark with a black background&#10;&#10;Description automatically generated">
            <a:extLst>
              <a:ext uri="{FF2B5EF4-FFF2-40B4-BE49-F238E27FC236}">
                <a16:creationId xmlns:a16="http://schemas.microsoft.com/office/drawing/2014/main" id="{B1500B35-6DA8-EE92-9788-E09543856620}"/>
              </a:ext>
            </a:extLst>
          </p:cNvPr>
          <p:cNvPicPr>
            <a:picLocks noChangeAspect="1"/>
          </p:cNvPicPr>
          <p:nvPr userDrawn="1"/>
        </p:nvPicPr>
        <p:blipFill>
          <a:blip r:embed="rId2"/>
          <a:stretch>
            <a:fillRect/>
          </a:stretch>
        </p:blipFill>
        <p:spPr>
          <a:xfrm>
            <a:off x="838200" y="6228773"/>
            <a:ext cx="357537" cy="319178"/>
          </a:xfrm>
          <a:prstGeom prst="rect">
            <a:avLst/>
          </a:prstGeom>
        </p:spPr>
      </p:pic>
      <p:cxnSp>
        <p:nvCxnSpPr>
          <p:cNvPr id="13" name="Straight Connector 12">
            <a:extLst>
              <a:ext uri="{FF2B5EF4-FFF2-40B4-BE49-F238E27FC236}">
                <a16:creationId xmlns:a16="http://schemas.microsoft.com/office/drawing/2014/main" id="{9CB1E891-D2E6-FA6F-7FD6-1EC44560D387}"/>
              </a:ext>
            </a:extLst>
          </p:cNvPr>
          <p:cNvCxnSpPr>
            <a:cxnSpLocks/>
          </p:cNvCxnSpPr>
          <p:nvPr userDrawn="1"/>
        </p:nvCxnSpPr>
        <p:spPr>
          <a:xfrm>
            <a:off x="1240971" y="6495290"/>
            <a:ext cx="10112829" cy="0"/>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32634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0A90A-1C23-4985-782A-0DCDEBD98C07}"/>
              </a:ext>
            </a:extLst>
          </p:cNvPr>
          <p:cNvSpPr>
            <a:spLocks noGrp="1"/>
          </p:cNvSpPr>
          <p:nvPr>
            <p:ph type="title"/>
          </p:nvPr>
        </p:nvSpPr>
        <p:spPr>
          <a:xfrm>
            <a:off x="838200" y="365125"/>
            <a:ext cx="5887453" cy="1325563"/>
          </a:xfrm>
        </p:spPr>
        <p:txBody>
          <a:bodyPr anchor="ctr"/>
          <a:lstStyle>
            <a:lvl1pPr>
              <a:defRPr b="1" i="0">
                <a:solidFill>
                  <a:schemeClr val="tx2"/>
                </a:solidFill>
                <a:latin typeface="Tahoma" panose="020B0604030504040204" pitchFamily="34" charset="0"/>
                <a:ea typeface="Tahoma" panose="020B0604030504040204" pitchFamily="34" charset="0"/>
                <a:cs typeface="Tahoma" panose="020B0604030504040204" pitchFamily="34" charset="0"/>
              </a:defRPr>
            </a:lvl1pPr>
          </a:lstStyle>
          <a:p>
            <a:r>
              <a:rPr lang="en-GB" dirty="0"/>
              <a:t>Click to edit</a:t>
            </a:r>
          </a:p>
        </p:txBody>
      </p:sp>
      <p:sp>
        <p:nvSpPr>
          <p:cNvPr id="3" name="Content Placeholder 2">
            <a:extLst>
              <a:ext uri="{FF2B5EF4-FFF2-40B4-BE49-F238E27FC236}">
                <a16:creationId xmlns:a16="http://schemas.microsoft.com/office/drawing/2014/main" id="{87B26057-6CEF-A4F2-9995-A93610C93F87}"/>
              </a:ext>
            </a:extLst>
          </p:cNvPr>
          <p:cNvSpPr>
            <a:spLocks noGrp="1"/>
          </p:cNvSpPr>
          <p:nvPr>
            <p:ph idx="1"/>
          </p:nvPr>
        </p:nvSpPr>
        <p:spPr>
          <a:xfrm>
            <a:off x="838200" y="1825625"/>
            <a:ext cx="5887453" cy="4351338"/>
          </a:xfrm>
        </p:spPr>
        <p:txBody>
          <a:bodyPr>
            <a:normAutofit/>
          </a:bodyPr>
          <a:lstStyle>
            <a:lvl1pPr>
              <a:buClr>
                <a:schemeClr val="bg2"/>
              </a:buClr>
              <a:defRPr sz="2400">
                <a:solidFill>
                  <a:schemeClr val="tx2"/>
                </a:solidFill>
                <a:latin typeface="Tahoma" panose="020B0604030504040204" pitchFamily="34" charset="0"/>
                <a:ea typeface="Tahoma" panose="020B0604030504040204" pitchFamily="34" charset="0"/>
                <a:cs typeface="Tahoma" panose="020B0604030504040204" pitchFamily="34" charset="0"/>
              </a:defRPr>
            </a:lvl1pPr>
            <a:lvl2pPr>
              <a:buClr>
                <a:schemeClr val="bg2"/>
              </a:buClr>
              <a:defRPr sz="2000">
                <a:solidFill>
                  <a:schemeClr val="tx2"/>
                </a:solidFill>
                <a:latin typeface="Tahoma" panose="020B0604030504040204" pitchFamily="34" charset="0"/>
                <a:ea typeface="Tahoma" panose="020B0604030504040204" pitchFamily="34" charset="0"/>
                <a:cs typeface="Tahoma" panose="020B0604030504040204" pitchFamily="34" charset="0"/>
              </a:defRPr>
            </a:lvl2pPr>
            <a:lvl3pPr>
              <a:buClr>
                <a:schemeClr val="bg2"/>
              </a:buClr>
              <a:defRPr sz="1800">
                <a:solidFill>
                  <a:schemeClr val="tx2"/>
                </a:solidFill>
                <a:latin typeface="Tahoma" panose="020B0604030504040204" pitchFamily="34" charset="0"/>
                <a:ea typeface="Tahoma" panose="020B0604030504040204" pitchFamily="34" charset="0"/>
                <a:cs typeface="Tahoma" panose="020B0604030504040204" pitchFamily="34" charset="0"/>
              </a:defRPr>
            </a:lvl3pPr>
            <a:lvl4pPr>
              <a:buClr>
                <a:schemeClr val="bg2"/>
              </a:buClr>
              <a:defRPr sz="1600">
                <a:solidFill>
                  <a:schemeClr val="tx2"/>
                </a:solidFill>
                <a:latin typeface="Tahoma" panose="020B0604030504040204" pitchFamily="34" charset="0"/>
                <a:ea typeface="Tahoma" panose="020B0604030504040204" pitchFamily="34" charset="0"/>
                <a:cs typeface="Tahoma" panose="020B0604030504040204" pitchFamily="34" charset="0"/>
              </a:defRPr>
            </a:lvl4pPr>
            <a:lvl5pPr>
              <a:buClr>
                <a:schemeClr val="bg2"/>
              </a:buClr>
              <a:defRPr sz="1600">
                <a:solidFill>
                  <a:schemeClr val="tx2"/>
                </a:solidFill>
                <a:latin typeface="Tahoma" panose="020B0604030504040204" pitchFamily="34" charset="0"/>
                <a:ea typeface="Tahoma" panose="020B0604030504040204" pitchFamily="34" charset="0"/>
                <a:cs typeface="Tahoma" panose="020B060403050404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pic>
        <p:nvPicPr>
          <p:cNvPr id="11" name="Picture 10" descr="A black check mark with a black background&#10;&#10;Description automatically generated">
            <a:extLst>
              <a:ext uri="{FF2B5EF4-FFF2-40B4-BE49-F238E27FC236}">
                <a16:creationId xmlns:a16="http://schemas.microsoft.com/office/drawing/2014/main" id="{B1500B35-6DA8-EE92-9788-E09543856620}"/>
              </a:ext>
            </a:extLst>
          </p:cNvPr>
          <p:cNvPicPr>
            <a:picLocks noChangeAspect="1"/>
          </p:cNvPicPr>
          <p:nvPr userDrawn="1"/>
        </p:nvPicPr>
        <p:blipFill>
          <a:blip r:embed="rId2"/>
          <a:stretch>
            <a:fillRect/>
          </a:stretch>
        </p:blipFill>
        <p:spPr>
          <a:xfrm>
            <a:off x="838200" y="6228773"/>
            <a:ext cx="357537" cy="319178"/>
          </a:xfrm>
          <a:prstGeom prst="rect">
            <a:avLst/>
          </a:prstGeom>
        </p:spPr>
      </p:pic>
      <p:cxnSp>
        <p:nvCxnSpPr>
          <p:cNvPr id="13" name="Straight Connector 12">
            <a:extLst>
              <a:ext uri="{FF2B5EF4-FFF2-40B4-BE49-F238E27FC236}">
                <a16:creationId xmlns:a16="http://schemas.microsoft.com/office/drawing/2014/main" id="{9CB1E891-D2E6-FA6F-7FD6-1EC44560D387}"/>
              </a:ext>
            </a:extLst>
          </p:cNvPr>
          <p:cNvCxnSpPr>
            <a:cxnSpLocks/>
          </p:cNvCxnSpPr>
          <p:nvPr userDrawn="1"/>
        </p:nvCxnSpPr>
        <p:spPr>
          <a:xfrm>
            <a:off x="1240971" y="6495290"/>
            <a:ext cx="10112829" cy="0"/>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sp>
        <p:nvSpPr>
          <p:cNvPr id="5" name="Picture Placeholder 4">
            <a:extLst>
              <a:ext uri="{FF2B5EF4-FFF2-40B4-BE49-F238E27FC236}">
                <a16:creationId xmlns:a16="http://schemas.microsoft.com/office/drawing/2014/main" id="{A2A53205-137A-C06C-73DC-635D27A19385}"/>
              </a:ext>
            </a:extLst>
          </p:cNvPr>
          <p:cNvSpPr>
            <a:spLocks noGrp="1"/>
          </p:cNvSpPr>
          <p:nvPr>
            <p:ph type="pic" sz="quarter" idx="10"/>
          </p:nvPr>
        </p:nvSpPr>
        <p:spPr>
          <a:xfrm>
            <a:off x="7472363" y="365125"/>
            <a:ext cx="3881437" cy="5811838"/>
          </a:xfrm>
        </p:spPr>
        <p:txBody>
          <a:bodyPr/>
          <a:lstStyle/>
          <a:p>
            <a:endParaRPr lang="en-GB" dirty="0"/>
          </a:p>
        </p:txBody>
      </p:sp>
    </p:spTree>
    <p:extLst>
      <p:ext uri="{BB962C8B-B14F-4D97-AF65-F5344CB8AC3E}">
        <p14:creationId xmlns:p14="http://schemas.microsoft.com/office/powerpoint/2010/main" val="1319708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0BE32-0480-38E6-A1DA-452BFC05B603}"/>
              </a:ext>
            </a:extLst>
          </p:cNvPr>
          <p:cNvSpPr>
            <a:spLocks noGrp="1"/>
          </p:cNvSpPr>
          <p:nvPr>
            <p:ph type="title"/>
          </p:nvPr>
        </p:nvSpPr>
        <p:spPr/>
        <p:txBody>
          <a:bodyPr anchor="ctr"/>
          <a:lstStyle>
            <a:lvl1pPr>
              <a:defRPr b="1" i="0">
                <a:latin typeface="Tahoma" panose="020B0604030504040204" pitchFamily="34" charset="0"/>
                <a:ea typeface="Tahoma" panose="020B0604030504040204" pitchFamily="34" charset="0"/>
                <a:cs typeface="Tahoma" panose="020B0604030504040204" pitchFamily="34" charset="0"/>
              </a:defRPr>
            </a:lvl1pPr>
          </a:lstStyle>
          <a:p>
            <a:r>
              <a:rPr lang="en-GB" dirty="0"/>
              <a:t>Click to edit</a:t>
            </a:r>
          </a:p>
        </p:txBody>
      </p:sp>
      <p:sp>
        <p:nvSpPr>
          <p:cNvPr id="3" name="Content Placeholder 2">
            <a:extLst>
              <a:ext uri="{FF2B5EF4-FFF2-40B4-BE49-F238E27FC236}">
                <a16:creationId xmlns:a16="http://schemas.microsoft.com/office/drawing/2014/main" id="{E386D605-0E8C-69F3-489F-2161E906C7F4}"/>
              </a:ext>
            </a:extLst>
          </p:cNvPr>
          <p:cNvSpPr>
            <a:spLocks noGrp="1"/>
          </p:cNvSpPr>
          <p:nvPr>
            <p:ph sz="half" idx="1"/>
          </p:nvPr>
        </p:nvSpPr>
        <p:spPr>
          <a:xfrm>
            <a:off x="838200" y="1825625"/>
            <a:ext cx="5181600" cy="4351338"/>
          </a:xfrm>
        </p:spPr>
        <p:txBody>
          <a:bodyPr>
            <a:normAutofit/>
          </a:bodyPr>
          <a:lstStyle>
            <a:lvl1pPr>
              <a:buClr>
                <a:schemeClr val="bg2"/>
              </a:buClr>
              <a:defRPr sz="2400">
                <a:latin typeface="Tahoma" panose="020B0604030504040204" pitchFamily="34" charset="0"/>
                <a:ea typeface="Tahoma" panose="020B0604030504040204" pitchFamily="34" charset="0"/>
                <a:cs typeface="Tahoma" panose="020B0604030504040204" pitchFamily="34" charset="0"/>
              </a:defRPr>
            </a:lvl1pPr>
            <a:lvl2pPr>
              <a:buClr>
                <a:schemeClr val="bg2"/>
              </a:buClr>
              <a:defRPr sz="2000">
                <a:latin typeface="Tahoma" panose="020B0604030504040204" pitchFamily="34" charset="0"/>
                <a:ea typeface="Tahoma" panose="020B0604030504040204" pitchFamily="34" charset="0"/>
                <a:cs typeface="Tahoma" panose="020B0604030504040204" pitchFamily="34" charset="0"/>
              </a:defRPr>
            </a:lvl2pPr>
            <a:lvl3pPr>
              <a:buClr>
                <a:schemeClr val="bg2"/>
              </a:buClr>
              <a:defRPr sz="1800">
                <a:latin typeface="Tahoma" panose="020B0604030504040204" pitchFamily="34" charset="0"/>
                <a:ea typeface="Tahoma" panose="020B0604030504040204" pitchFamily="34" charset="0"/>
                <a:cs typeface="Tahoma" panose="020B0604030504040204" pitchFamily="34" charset="0"/>
              </a:defRPr>
            </a:lvl3pPr>
            <a:lvl4pPr>
              <a:buClr>
                <a:schemeClr val="bg2"/>
              </a:buClr>
              <a:defRPr sz="1600">
                <a:latin typeface="Tahoma" panose="020B0604030504040204" pitchFamily="34" charset="0"/>
                <a:ea typeface="Tahoma" panose="020B0604030504040204" pitchFamily="34" charset="0"/>
                <a:cs typeface="Tahoma" panose="020B0604030504040204" pitchFamily="34" charset="0"/>
              </a:defRPr>
            </a:lvl4pPr>
            <a:lvl5pPr>
              <a:buClr>
                <a:schemeClr val="bg2"/>
              </a:buClr>
              <a:defRPr sz="1600">
                <a:latin typeface="Tahoma" panose="020B0604030504040204" pitchFamily="34" charset="0"/>
                <a:ea typeface="Tahoma" panose="020B0604030504040204" pitchFamily="34" charset="0"/>
                <a:cs typeface="Tahoma" panose="020B060403050404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Content Placeholder 3">
            <a:extLst>
              <a:ext uri="{FF2B5EF4-FFF2-40B4-BE49-F238E27FC236}">
                <a16:creationId xmlns:a16="http://schemas.microsoft.com/office/drawing/2014/main" id="{91F0988F-7721-E77B-531C-BC18408DDB4F}"/>
              </a:ext>
            </a:extLst>
          </p:cNvPr>
          <p:cNvSpPr>
            <a:spLocks noGrp="1"/>
          </p:cNvSpPr>
          <p:nvPr>
            <p:ph sz="half" idx="2"/>
          </p:nvPr>
        </p:nvSpPr>
        <p:spPr>
          <a:xfrm>
            <a:off x="6172200" y="1825625"/>
            <a:ext cx="5181600" cy="4351338"/>
          </a:xfrm>
        </p:spPr>
        <p:txBody>
          <a:bodyPr>
            <a:normAutofit/>
          </a:bodyPr>
          <a:lstStyle>
            <a:lvl1pPr>
              <a:buClr>
                <a:schemeClr val="bg2"/>
              </a:buClr>
              <a:defRPr sz="2400">
                <a:latin typeface="Tahoma" panose="020B0604030504040204" pitchFamily="34" charset="0"/>
                <a:ea typeface="Tahoma" panose="020B0604030504040204" pitchFamily="34" charset="0"/>
                <a:cs typeface="Tahoma" panose="020B0604030504040204" pitchFamily="34" charset="0"/>
              </a:defRPr>
            </a:lvl1pPr>
            <a:lvl2pPr>
              <a:buClr>
                <a:schemeClr val="bg2"/>
              </a:buClr>
              <a:defRPr sz="2000">
                <a:latin typeface="Tahoma" panose="020B0604030504040204" pitchFamily="34" charset="0"/>
                <a:ea typeface="Tahoma" panose="020B0604030504040204" pitchFamily="34" charset="0"/>
                <a:cs typeface="Tahoma" panose="020B0604030504040204" pitchFamily="34" charset="0"/>
              </a:defRPr>
            </a:lvl2pPr>
            <a:lvl3pPr>
              <a:buClr>
                <a:schemeClr val="bg2"/>
              </a:buClr>
              <a:defRPr sz="1800">
                <a:latin typeface="Tahoma" panose="020B0604030504040204" pitchFamily="34" charset="0"/>
                <a:ea typeface="Tahoma" panose="020B0604030504040204" pitchFamily="34" charset="0"/>
                <a:cs typeface="Tahoma" panose="020B0604030504040204" pitchFamily="34" charset="0"/>
              </a:defRPr>
            </a:lvl3pPr>
            <a:lvl4pPr>
              <a:buClr>
                <a:schemeClr val="bg2"/>
              </a:buClr>
              <a:defRPr sz="1600">
                <a:latin typeface="Tahoma" panose="020B0604030504040204" pitchFamily="34" charset="0"/>
                <a:ea typeface="Tahoma" panose="020B0604030504040204" pitchFamily="34" charset="0"/>
                <a:cs typeface="Tahoma" panose="020B0604030504040204" pitchFamily="34" charset="0"/>
              </a:defRPr>
            </a:lvl4pPr>
            <a:lvl5pPr>
              <a:buClr>
                <a:schemeClr val="bg2"/>
              </a:buClr>
              <a:defRPr sz="1600">
                <a:latin typeface="Tahoma" panose="020B0604030504040204" pitchFamily="34" charset="0"/>
                <a:ea typeface="Tahoma" panose="020B0604030504040204" pitchFamily="34" charset="0"/>
                <a:cs typeface="Tahoma" panose="020B060403050404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11" name="Picture 10" descr="A black check mark with a black background&#10;&#10;Description automatically generated">
            <a:extLst>
              <a:ext uri="{FF2B5EF4-FFF2-40B4-BE49-F238E27FC236}">
                <a16:creationId xmlns:a16="http://schemas.microsoft.com/office/drawing/2014/main" id="{21A088C0-B439-AD50-0AE7-90A8628F45F8}"/>
              </a:ext>
            </a:extLst>
          </p:cNvPr>
          <p:cNvPicPr>
            <a:picLocks noChangeAspect="1"/>
          </p:cNvPicPr>
          <p:nvPr userDrawn="1"/>
        </p:nvPicPr>
        <p:blipFill>
          <a:blip r:embed="rId2"/>
          <a:stretch>
            <a:fillRect/>
          </a:stretch>
        </p:blipFill>
        <p:spPr>
          <a:xfrm>
            <a:off x="838200" y="6228773"/>
            <a:ext cx="357537" cy="319178"/>
          </a:xfrm>
          <a:prstGeom prst="rect">
            <a:avLst/>
          </a:prstGeom>
        </p:spPr>
      </p:pic>
      <p:cxnSp>
        <p:nvCxnSpPr>
          <p:cNvPr id="12" name="Straight Connector 11">
            <a:extLst>
              <a:ext uri="{FF2B5EF4-FFF2-40B4-BE49-F238E27FC236}">
                <a16:creationId xmlns:a16="http://schemas.microsoft.com/office/drawing/2014/main" id="{2ADB3FE1-BA9E-2953-4063-C08959C8B1F4}"/>
              </a:ext>
            </a:extLst>
          </p:cNvPr>
          <p:cNvCxnSpPr>
            <a:cxnSpLocks/>
          </p:cNvCxnSpPr>
          <p:nvPr userDrawn="1"/>
        </p:nvCxnSpPr>
        <p:spPr>
          <a:xfrm>
            <a:off x="1240971" y="6495290"/>
            <a:ext cx="10112829" cy="0"/>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134613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aqu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5A853C17-5EBD-8F2F-A322-51B58785F920}"/>
              </a:ext>
            </a:extLst>
          </p:cNvPr>
          <p:cNvCxnSpPr>
            <a:cxnSpLocks/>
          </p:cNvCxnSpPr>
          <p:nvPr userDrawn="1"/>
        </p:nvCxnSpPr>
        <p:spPr>
          <a:xfrm>
            <a:off x="1240971" y="6495290"/>
            <a:ext cx="10112829"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pic>
        <p:nvPicPr>
          <p:cNvPr id="8" name="Picture 7">
            <a:extLst>
              <a:ext uri="{FF2B5EF4-FFF2-40B4-BE49-F238E27FC236}">
                <a16:creationId xmlns:a16="http://schemas.microsoft.com/office/drawing/2014/main" id="{67AF80C1-B33C-7C6F-791F-DE7A27A736FE}"/>
              </a:ext>
            </a:extLst>
          </p:cNvPr>
          <p:cNvPicPr>
            <a:picLocks noChangeAspect="1"/>
          </p:cNvPicPr>
          <p:nvPr userDrawn="1"/>
        </p:nvPicPr>
        <p:blipFill>
          <a:blip r:embed="rId3"/>
          <a:srcRect/>
          <a:stretch/>
        </p:blipFill>
        <p:spPr>
          <a:xfrm>
            <a:off x="838200" y="6228773"/>
            <a:ext cx="357537" cy="319177"/>
          </a:xfrm>
          <a:prstGeom prst="rect">
            <a:avLst/>
          </a:prstGeom>
        </p:spPr>
      </p:pic>
      <p:sp>
        <p:nvSpPr>
          <p:cNvPr id="10" name="Text Placeholder 9">
            <a:extLst>
              <a:ext uri="{FF2B5EF4-FFF2-40B4-BE49-F238E27FC236}">
                <a16:creationId xmlns:a16="http://schemas.microsoft.com/office/drawing/2014/main" id="{E9617D62-E921-4F66-BEA5-125134408D6C}"/>
              </a:ext>
            </a:extLst>
          </p:cNvPr>
          <p:cNvSpPr>
            <a:spLocks noGrp="1"/>
          </p:cNvSpPr>
          <p:nvPr>
            <p:ph type="body" sz="quarter" idx="10"/>
          </p:nvPr>
        </p:nvSpPr>
        <p:spPr>
          <a:xfrm>
            <a:off x="3007895" y="1780674"/>
            <a:ext cx="8345905" cy="2358188"/>
          </a:xfrm>
        </p:spPr>
        <p:txBody>
          <a:bodyPr anchor="b">
            <a:normAutofit/>
          </a:bodyPr>
          <a:lstStyle>
            <a:lvl1pPr marL="0" indent="0" algn="r">
              <a:buNone/>
              <a:defRPr sz="4800" b="1" i="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en-GB" dirty="0"/>
              <a:t>Click to edit</a:t>
            </a:r>
          </a:p>
        </p:txBody>
      </p:sp>
      <p:sp>
        <p:nvSpPr>
          <p:cNvPr id="11" name="Subtitle 2">
            <a:extLst>
              <a:ext uri="{FF2B5EF4-FFF2-40B4-BE49-F238E27FC236}">
                <a16:creationId xmlns:a16="http://schemas.microsoft.com/office/drawing/2014/main" id="{EA1EB9F7-FB7A-1362-AE34-D68779A85DF3}"/>
              </a:ext>
            </a:extLst>
          </p:cNvPr>
          <p:cNvSpPr>
            <a:spLocks noGrp="1"/>
          </p:cNvSpPr>
          <p:nvPr>
            <p:ph type="subTitle" idx="1" hasCustomPrompt="1"/>
          </p:nvPr>
        </p:nvSpPr>
        <p:spPr>
          <a:xfrm>
            <a:off x="3007895" y="4686688"/>
            <a:ext cx="8345905" cy="630388"/>
          </a:xfrm>
        </p:spPr>
        <p:txBody>
          <a:bodyPr>
            <a:normAutofit/>
          </a:bodyPr>
          <a:lstStyle>
            <a:lvl1pPr marL="0" indent="0" algn="r">
              <a:buNone/>
              <a:defRPr sz="2000" b="0" i="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a:t>
            </a:r>
          </a:p>
        </p:txBody>
      </p:sp>
    </p:spTree>
    <p:extLst>
      <p:ext uri="{BB962C8B-B14F-4D97-AF65-F5344CB8AC3E}">
        <p14:creationId xmlns:p14="http://schemas.microsoft.com/office/powerpoint/2010/main" val="2608038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teal">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5A853C17-5EBD-8F2F-A322-51B58785F920}"/>
              </a:ext>
            </a:extLst>
          </p:cNvPr>
          <p:cNvCxnSpPr>
            <a:cxnSpLocks/>
          </p:cNvCxnSpPr>
          <p:nvPr userDrawn="1"/>
        </p:nvCxnSpPr>
        <p:spPr>
          <a:xfrm>
            <a:off x="1240971" y="6495290"/>
            <a:ext cx="10112829"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pic>
        <p:nvPicPr>
          <p:cNvPr id="8" name="Picture 7">
            <a:extLst>
              <a:ext uri="{FF2B5EF4-FFF2-40B4-BE49-F238E27FC236}">
                <a16:creationId xmlns:a16="http://schemas.microsoft.com/office/drawing/2014/main" id="{67AF80C1-B33C-7C6F-791F-DE7A27A736FE}"/>
              </a:ext>
            </a:extLst>
          </p:cNvPr>
          <p:cNvPicPr>
            <a:picLocks noChangeAspect="1"/>
          </p:cNvPicPr>
          <p:nvPr userDrawn="1"/>
        </p:nvPicPr>
        <p:blipFill>
          <a:blip r:embed="rId3"/>
          <a:srcRect/>
          <a:stretch/>
        </p:blipFill>
        <p:spPr>
          <a:xfrm>
            <a:off x="838200" y="6228773"/>
            <a:ext cx="357537" cy="319177"/>
          </a:xfrm>
          <a:prstGeom prst="rect">
            <a:avLst/>
          </a:prstGeom>
        </p:spPr>
      </p:pic>
      <p:sp>
        <p:nvSpPr>
          <p:cNvPr id="10" name="Text Placeholder 9">
            <a:extLst>
              <a:ext uri="{FF2B5EF4-FFF2-40B4-BE49-F238E27FC236}">
                <a16:creationId xmlns:a16="http://schemas.microsoft.com/office/drawing/2014/main" id="{E9617D62-E921-4F66-BEA5-125134408D6C}"/>
              </a:ext>
            </a:extLst>
          </p:cNvPr>
          <p:cNvSpPr>
            <a:spLocks noGrp="1"/>
          </p:cNvSpPr>
          <p:nvPr>
            <p:ph type="body" sz="quarter" idx="10"/>
          </p:nvPr>
        </p:nvSpPr>
        <p:spPr>
          <a:xfrm>
            <a:off x="3007895" y="1780674"/>
            <a:ext cx="8345905" cy="2358188"/>
          </a:xfrm>
        </p:spPr>
        <p:txBody>
          <a:bodyPr anchor="b">
            <a:normAutofit/>
          </a:bodyPr>
          <a:lstStyle>
            <a:lvl1pPr marL="0" indent="0" algn="r">
              <a:buNone/>
              <a:defRPr sz="4800" b="1" i="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en-GB" dirty="0"/>
              <a:t>Click to edit</a:t>
            </a:r>
          </a:p>
        </p:txBody>
      </p:sp>
      <p:sp>
        <p:nvSpPr>
          <p:cNvPr id="11" name="Subtitle 2">
            <a:extLst>
              <a:ext uri="{FF2B5EF4-FFF2-40B4-BE49-F238E27FC236}">
                <a16:creationId xmlns:a16="http://schemas.microsoft.com/office/drawing/2014/main" id="{EA1EB9F7-FB7A-1362-AE34-D68779A85DF3}"/>
              </a:ext>
            </a:extLst>
          </p:cNvPr>
          <p:cNvSpPr>
            <a:spLocks noGrp="1"/>
          </p:cNvSpPr>
          <p:nvPr>
            <p:ph type="subTitle" idx="1" hasCustomPrompt="1"/>
          </p:nvPr>
        </p:nvSpPr>
        <p:spPr>
          <a:xfrm>
            <a:off x="3007895" y="4686688"/>
            <a:ext cx="8345905" cy="630388"/>
          </a:xfrm>
        </p:spPr>
        <p:txBody>
          <a:bodyPr>
            <a:normAutofit/>
          </a:bodyPr>
          <a:lstStyle>
            <a:lvl1pPr marL="0" indent="0" algn="r">
              <a:buNone/>
              <a:defRPr sz="2000" b="0" i="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a:t>
            </a:r>
          </a:p>
        </p:txBody>
      </p:sp>
    </p:spTree>
    <p:extLst>
      <p:ext uri="{BB962C8B-B14F-4D97-AF65-F5344CB8AC3E}">
        <p14:creationId xmlns:p14="http://schemas.microsoft.com/office/powerpoint/2010/main" val="444957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ros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9DA211D2-E2CE-80AF-2AD2-1765CC02335F}"/>
              </a:ext>
            </a:extLst>
          </p:cNvPr>
          <p:cNvCxnSpPr>
            <a:cxnSpLocks/>
          </p:cNvCxnSpPr>
          <p:nvPr userDrawn="1"/>
        </p:nvCxnSpPr>
        <p:spPr>
          <a:xfrm>
            <a:off x="1240971" y="6495290"/>
            <a:ext cx="10112829"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pic>
        <p:nvPicPr>
          <p:cNvPr id="5" name="Picture 4">
            <a:extLst>
              <a:ext uri="{FF2B5EF4-FFF2-40B4-BE49-F238E27FC236}">
                <a16:creationId xmlns:a16="http://schemas.microsoft.com/office/drawing/2014/main" id="{DA9EC7E3-3514-F5C8-BE6A-C6282D6DB24A}"/>
              </a:ext>
            </a:extLst>
          </p:cNvPr>
          <p:cNvPicPr>
            <a:picLocks noChangeAspect="1"/>
          </p:cNvPicPr>
          <p:nvPr userDrawn="1"/>
        </p:nvPicPr>
        <p:blipFill>
          <a:blip r:embed="rId3"/>
          <a:srcRect/>
          <a:stretch/>
        </p:blipFill>
        <p:spPr>
          <a:xfrm>
            <a:off x="838200" y="6228773"/>
            <a:ext cx="357537" cy="319177"/>
          </a:xfrm>
          <a:prstGeom prst="rect">
            <a:avLst/>
          </a:prstGeom>
        </p:spPr>
      </p:pic>
      <p:sp>
        <p:nvSpPr>
          <p:cNvPr id="6" name="Text Placeholder 9">
            <a:extLst>
              <a:ext uri="{FF2B5EF4-FFF2-40B4-BE49-F238E27FC236}">
                <a16:creationId xmlns:a16="http://schemas.microsoft.com/office/drawing/2014/main" id="{0C569120-EEE7-7B67-B64F-D8644871349D}"/>
              </a:ext>
            </a:extLst>
          </p:cNvPr>
          <p:cNvSpPr>
            <a:spLocks noGrp="1"/>
          </p:cNvSpPr>
          <p:nvPr>
            <p:ph type="body" sz="quarter" idx="10"/>
          </p:nvPr>
        </p:nvSpPr>
        <p:spPr>
          <a:xfrm>
            <a:off x="3007895" y="1780674"/>
            <a:ext cx="8345905" cy="2358188"/>
          </a:xfrm>
        </p:spPr>
        <p:txBody>
          <a:bodyPr anchor="b">
            <a:normAutofit/>
          </a:bodyPr>
          <a:lstStyle>
            <a:lvl1pPr marL="0" indent="0" algn="r">
              <a:buNone/>
              <a:defRPr sz="4800" b="1" i="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en-GB" dirty="0"/>
              <a:t>Click to edit</a:t>
            </a:r>
          </a:p>
        </p:txBody>
      </p:sp>
      <p:sp>
        <p:nvSpPr>
          <p:cNvPr id="7" name="Subtitle 2">
            <a:extLst>
              <a:ext uri="{FF2B5EF4-FFF2-40B4-BE49-F238E27FC236}">
                <a16:creationId xmlns:a16="http://schemas.microsoft.com/office/drawing/2014/main" id="{FF7453E6-FA9F-8BDF-00BF-68CFEDF0B60A}"/>
              </a:ext>
            </a:extLst>
          </p:cNvPr>
          <p:cNvSpPr>
            <a:spLocks noGrp="1"/>
          </p:cNvSpPr>
          <p:nvPr>
            <p:ph type="subTitle" idx="1" hasCustomPrompt="1"/>
          </p:nvPr>
        </p:nvSpPr>
        <p:spPr>
          <a:xfrm>
            <a:off x="3007895" y="4686688"/>
            <a:ext cx="8345905" cy="630388"/>
          </a:xfrm>
        </p:spPr>
        <p:txBody>
          <a:bodyPr>
            <a:normAutofit/>
          </a:bodyPr>
          <a:lstStyle>
            <a:lvl1pPr marL="0" indent="0" algn="r">
              <a:buNone/>
              <a:defRPr sz="2000" b="0" i="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a:t>
            </a:r>
          </a:p>
        </p:txBody>
      </p:sp>
    </p:spTree>
    <p:extLst>
      <p:ext uri="{BB962C8B-B14F-4D97-AF65-F5344CB8AC3E}">
        <p14:creationId xmlns:p14="http://schemas.microsoft.com/office/powerpoint/2010/main" val="1294256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con">
    <p:spTree>
      <p:nvGrpSpPr>
        <p:cNvPr id="1" name=""/>
        <p:cNvGrpSpPr/>
        <p:nvPr/>
      </p:nvGrpSpPr>
      <p:grpSpPr>
        <a:xfrm>
          <a:off x="0" y="0"/>
          <a:ext cx="0" cy="0"/>
          <a:chOff x="0" y="0"/>
          <a:chExt cx="0" cy="0"/>
        </a:xfrm>
      </p:grpSpPr>
      <p:pic>
        <p:nvPicPr>
          <p:cNvPr id="10" name="Picture 9" descr="A black check mark with a black background&#10;&#10;Description automatically generated">
            <a:extLst>
              <a:ext uri="{FF2B5EF4-FFF2-40B4-BE49-F238E27FC236}">
                <a16:creationId xmlns:a16="http://schemas.microsoft.com/office/drawing/2014/main" id="{37123534-B369-0187-28B8-4810EFB07AE0}"/>
              </a:ext>
            </a:extLst>
          </p:cNvPr>
          <p:cNvPicPr>
            <a:picLocks noChangeAspect="1"/>
          </p:cNvPicPr>
          <p:nvPr userDrawn="1"/>
        </p:nvPicPr>
        <p:blipFill>
          <a:blip r:embed="rId2"/>
          <a:stretch>
            <a:fillRect/>
          </a:stretch>
        </p:blipFill>
        <p:spPr>
          <a:xfrm>
            <a:off x="838200" y="6228773"/>
            <a:ext cx="357537" cy="319178"/>
          </a:xfrm>
          <a:prstGeom prst="rect">
            <a:avLst/>
          </a:prstGeom>
        </p:spPr>
      </p:pic>
      <p:sp>
        <p:nvSpPr>
          <p:cNvPr id="15" name="Rectangle 14">
            <a:extLst>
              <a:ext uri="{FF2B5EF4-FFF2-40B4-BE49-F238E27FC236}">
                <a16:creationId xmlns:a16="http://schemas.microsoft.com/office/drawing/2014/main" id="{153D4E87-ADB6-5972-7C8A-40802C81C7DD}"/>
              </a:ext>
            </a:extLst>
          </p:cNvPr>
          <p:cNvSpPr/>
          <p:nvPr userDrawn="1"/>
        </p:nvSpPr>
        <p:spPr>
          <a:xfrm>
            <a:off x="5401056" y="0"/>
            <a:ext cx="6790944"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 name="Straight Connector 2">
            <a:extLst>
              <a:ext uri="{FF2B5EF4-FFF2-40B4-BE49-F238E27FC236}">
                <a16:creationId xmlns:a16="http://schemas.microsoft.com/office/drawing/2014/main" id="{4701C8A7-B025-593C-4473-04A4627BA3E3}"/>
              </a:ext>
            </a:extLst>
          </p:cNvPr>
          <p:cNvCxnSpPr>
            <a:cxnSpLocks/>
          </p:cNvCxnSpPr>
          <p:nvPr userDrawn="1"/>
        </p:nvCxnSpPr>
        <p:spPr>
          <a:xfrm>
            <a:off x="1240971" y="6495290"/>
            <a:ext cx="4160085" cy="0"/>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cxnSp>
        <p:nvCxnSpPr>
          <p:cNvPr id="5" name="Straight Connector 4">
            <a:extLst>
              <a:ext uri="{FF2B5EF4-FFF2-40B4-BE49-F238E27FC236}">
                <a16:creationId xmlns:a16="http://schemas.microsoft.com/office/drawing/2014/main" id="{770C8AC9-8B0D-0681-67B0-EFF3112FEDC6}"/>
              </a:ext>
            </a:extLst>
          </p:cNvPr>
          <p:cNvCxnSpPr>
            <a:cxnSpLocks/>
          </p:cNvCxnSpPr>
          <p:nvPr userDrawn="1"/>
        </p:nvCxnSpPr>
        <p:spPr>
          <a:xfrm>
            <a:off x="5401056" y="6495290"/>
            <a:ext cx="5952744"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3885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Icon">
    <p:spTree>
      <p:nvGrpSpPr>
        <p:cNvPr id="1" name=""/>
        <p:cNvGrpSpPr/>
        <p:nvPr/>
      </p:nvGrpSpPr>
      <p:grpSpPr>
        <a:xfrm>
          <a:off x="0" y="0"/>
          <a:ext cx="0" cy="0"/>
          <a:chOff x="0" y="0"/>
          <a:chExt cx="0" cy="0"/>
        </a:xfrm>
      </p:grpSpPr>
      <p:pic>
        <p:nvPicPr>
          <p:cNvPr id="10" name="Picture 9" descr="A black check mark with a black background&#10;&#10;Description automatically generated">
            <a:extLst>
              <a:ext uri="{FF2B5EF4-FFF2-40B4-BE49-F238E27FC236}">
                <a16:creationId xmlns:a16="http://schemas.microsoft.com/office/drawing/2014/main" id="{37123534-B369-0187-28B8-4810EFB07AE0}"/>
              </a:ext>
            </a:extLst>
          </p:cNvPr>
          <p:cNvPicPr>
            <a:picLocks noChangeAspect="1"/>
          </p:cNvPicPr>
          <p:nvPr userDrawn="1"/>
        </p:nvPicPr>
        <p:blipFill>
          <a:blip r:embed="rId2"/>
          <a:stretch>
            <a:fillRect/>
          </a:stretch>
        </p:blipFill>
        <p:spPr>
          <a:xfrm>
            <a:off x="838200" y="6228773"/>
            <a:ext cx="357537" cy="319178"/>
          </a:xfrm>
          <a:prstGeom prst="rect">
            <a:avLst/>
          </a:prstGeom>
        </p:spPr>
      </p:pic>
      <p:sp>
        <p:nvSpPr>
          <p:cNvPr id="15" name="Rectangle 14">
            <a:extLst>
              <a:ext uri="{FF2B5EF4-FFF2-40B4-BE49-F238E27FC236}">
                <a16:creationId xmlns:a16="http://schemas.microsoft.com/office/drawing/2014/main" id="{153D4E87-ADB6-5972-7C8A-40802C81C7DD}"/>
              </a:ext>
            </a:extLst>
          </p:cNvPr>
          <p:cNvSpPr/>
          <p:nvPr userDrawn="1"/>
        </p:nvSpPr>
        <p:spPr>
          <a:xfrm>
            <a:off x="5401056" y="0"/>
            <a:ext cx="6790944"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 name="Straight Connector 2">
            <a:extLst>
              <a:ext uri="{FF2B5EF4-FFF2-40B4-BE49-F238E27FC236}">
                <a16:creationId xmlns:a16="http://schemas.microsoft.com/office/drawing/2014/main" id="{4701C8A7-B025-593C-4473-04A4627BA3E3}"/>
              </a:ext>
            </a:extLst>
          </p:cNvPr>
          <p:cNvCxnSpPr>
            <a:cxnSpLocks/>
          </p:cNvCxnSpPr>
          <p:nvPr userDrawn="1"/>
        </p:nvCxnSpPr>
        <p:spPr>
          <a:xfrm>
            <a:off x="1240971" y="6495290"/>
            <a:ext cx="4160085" cy="0"/>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cxnSp>
        <p:nvCxnSpPr>
          <p:cNvPr id="5" name="Straight Connector 4">
            <a:extLst>
              <a:ext uri="{FF2B5EF4-FFF2-40B4-BE49-F238E27FC236}">
                <a16:creationId xmlns:a16="http://schemas.microsoft.com/office/drawing/2014/main" id="{770C8AC9-8B0D-0681-67B0-EFF3112FEDC6}"/>
              </a:ext>
            </a:extLst>
          </p:cNvPr>
          <p:cNvCxnSpPr>
            <a:cxnSpLocks/>
          </p:cNvCxnSpPr>
          <p:nvPr userDrawn="1"/>
        </p:nvCxnSpPr>
        <p:spPr>
          <a:xfrm>
            <a:off x="5401056" y="6495290"/>
            <a:ext cx="5952744"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93694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8C60A1C-C90B-13F1-5AA6-BCAFAE11B35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EB94149E-80E0-C07E-3B31-6175329881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5F454148-DBB2-9436-020A-73B32E4EC7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9898512-2C65-8246-B707-84FFC7E6AB86}" type="datetimeFigureOut">
              <a:rPr lang="en-GB" smtClean="0"/>
              <a:t>06/05/2026</a:t>
            </a:fld>
            <a:endParaRPr lang="en-GB"/>
          </a:p>
        </p:txBody>
      </p:sp>
      <p:sp>
        <p:nvSpPr>
          <p:cNvPr id="5" name="Footer Placeholder 4">
            <a:extLst>
              <a:ext uri="{FF2B5EF4-FFF2-40B4-BE49-F238E27FC236}">
                <a16:creationId xmlns:a16="http://schemas.microsoft.com/office/drawing/2014/main" id="{550A9D2F-4983-3EAD-D801-033AE7C2A4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BB119050-90A5-8646-5D30-65B721A04E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3F7AB6A-9BBD-4046-80F8-5B15ECCC6EF7}" type="slidenum">
              <a:rPr lang="en-GB" smtClean="0"/>
              <a:t>‹#›</a:t>
            </a:fld>
            <a:endParaRPr lang="en-GB"/>
          </a:p>
        </p:txBody>
      </p:sp>
      <p:sp>
        <p:nvSpPr>
          <p:cNvPr id="9" name="TextBox 8">
            <a:extLst>
              <a:ext uri="{FF2B5EF4-FFF2-40B4-BE49-F238E27FC236}">
                <a16:creationId xmlns:a16="http://schemas.microsoft.com/office/drawing/2014/main" id="{A8783007-7C52-5150-7B29-FF8E6268A407}"/>
              </a:ext>
            </a:extLst>
          </p:cNvPr>
          <p:cNvSpPr txBox="1"/>
          <p:nvPr userDrawn="1">
            <p:extLst>
              <p:ext uri="{1162E1C5-73C7-4A58-AE30-91384D911F3F}">
                <p184:classification xmlns:p184="http://schemas.microsoft.com/office/powerpoint/2018/4/main" val="hdr"/>
              </p:ext>
            </p:extLst>
          </p:nvPr>
        </p:nvSpPr>
        <p:spPr>
          <a:xfrm>
            <a:off x="5836412" y="63500"/>
            <a:ext cx="544513" cy="152400"/>
          </a:xfrm>
          <a:prstGeom prst="rect">
            <a:avLst/>
          </a:prstGeom>
        </p:spPr>
        <p:txBody>
          <a:bodyPr horzOverflow="overflow" lIns="0" tIns="0" rIns="0" bIns="0">
            <a:spAutoFit/>
          </a:bodyPr>
          <a:lstStyle/>
          <a:p>
            <a:pPr algn="l"/>
            <a:r>
              <a:rPr lang="en-GB" sz="1000">
                <a:solidFill>
                  <a:srgbClr val="0000FF">
                    <a:alpha val="50000"/>
                  </a:srgbClr>
                </a:solidFill>
                <a:latin typeface="Aptos" panose="020B0004020202020204" pitchFamily="34" charset="0"/>
              </a:rPr>
              <a:t>OFFICIAL</a:t>
            </a:r>
          </a:p>
        </p:txBody>
      </p:sp>
      <p:sp>
        <p:nvSpPr>
          <p:cNvPr id="10" name="TextBox 9">
            <a:extLst>
              <a:ext uri="{FF2B5EF4-FFF2-40B4-BE49-F238E27FC236}">
                <a16:creationId xmlns:a16="http://schemas.microsoft.com/office/drawing/2014/main" id="{C33CEB6B-ABD8-17E0-4CE6-420463409FEA}"/>
              </a:ext>
            </a:extLst>
          </p:cNvPr>
          <p:cNvSpPr txBox="1"/>
          <p:nvPr userDrawn="1">
            <p:extLst>
              <p:ext uri="{1162E1C5-73C7-4A58-AE30-91384D911F3F}">
                <p184:classification xmlns:p184="http://schemas.microsoft.com/office/powerpoint/2018/4/main" val="ftr"/>
              </p:ext>
            </p:extLst>
          </p:nvPr>
        </p:nvSpPr>
        <p:spPr>
          <a:xfrm>
            <a:off x="5836412" y="6642100"/>
            <a:ext cx="544513" cy="152400"/>
          </a:xfrm>
          <a:prstGeom prst="rect">
            <a:avLst/>
          </a:prstGeom>
        </p:spPr>
        <p:txBody>
          <a:bodyPr horzOverflow="overflow" lIns="0" tIns="0" rIns="0" bIns="0">
            <a:spAutoFit/>
          </a:bodyPr>
          <a:lstStyle/>
          <a:p>
            <a:pPr algn="l"/>
            <a:r>
              <a:rPr lang="en-GB" sz="1000">
                <a:solidFill>
                  <a:srgbClr val="0000FF">
                    <a:alpha val="50000"/>
                  </a:srgbClr>
                </a:solidFill>
                <a:latin typeface="Aptos" panose="020B0004020202020204" pitchFamily="34" charset="0"/>
              </a:rPr>
              <a:t>OFFICIAL</a:t>
            </a:r>
          </a:p>
        </p:txBody>
      </p:sp>
    </p:spTree>
    <p:extLst>
      <p:ext uri="{BB962C8B-B14F-4D97-AF65-F5344CB8AC3E}">
        <p14:creationId xmlns:p14="http://schemas.microsoft.com/office/powerpoint/2010/main" val="13032375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52" r:id="rId4"/>
    <p:sldLayoutId id="2147483651" r:id="rId5"/>
    <p:sldLayoutId id="2147483662" r:id="rId6"/>
    <p:sldLayoutId id="2147483663" r:id="rId7"/>
    <p:sldLayoutId id="2147483653" r:id="rId8"/>
    <p:sldLayoutId id="2147483668" r:id="rId9"/>
    <p:sldLayoutId id="2147483669" r:id="rId10"/>
    <p:sldLayoutId id="2147483667" r:id="rId11"/>
    <p:sldLayoutId id="2147483666" r:id="rId12"/>
    <p:sldLayoutId id="2147483664" r:id="rId13"/>
    <p:sldLayoutId id="2147483665"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8.sv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video" Target="https://www.youtube.com/embed/0lniT0C5YD4?feature=oembed"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2EF86-4284-A435-DE5A-26C0AD7E7286}"/>
              </a:ext>
            </a:extLst>
          </p:cNvPr>
          <p:cNvSpPr>
            <a:spLocks noGrp="1"/>
          </p:cNvSpPr>
          <p:nvPr>
            <p:ph type="ctrTitle"/>
          </p:nvPr>
        </p:nvSpPr>
        <p:spPr>
          <a:xfrm>
            <a:off x="804567" y="1246349"/>
            <a:ext cx="5952694" cy="2387600"/>
          </a:xfrm>
        </p:spPr>
        <p:txBody>
          <a:bodyPr>
            <a:noAutofit/>
          </a:bodyPr>
          <a:lstStyle/>
          <a:p>
            <a:pPr>
              <a:spcBef>
                <a:spcPts val="1200"/>
              </a:spcBef>
            </a:pPr>
            <a:r>
              <a:rPr lang="en-GB" dirty="0"/>
              <a:t>Operation </a:t>
            </a:r>
            <a:r>
              <a:rPr lang="en-GB" dirty="0" err="1"/>
              <a:t>Makesafe</a:t>
            </a:r>
            <a:br>
              <a:rPr lang="en-GB" sz="4400" dirty="0"/>
            </a:br>
            <a:br>
              <a:rPr lang="en-GB" sz="1400" dirty="0"/>
            </a:br>
            <a:r>
              <a:rPr lang="en-GB" sz="3600" b="0" dirty="0"/>
              <a:t>Hotels and Accommodation</a:t>
            </a:r>
            <a:endParaRPr lang="en-GB" sz="4400" b="0" dirty="0"/>
          </a:p>
        </p:txBody>
      </p:sp>
      <p:sp>
        <p:nvSpPr>
          <p:cNvPr id="3" name="Subtitle 2">
            <a:extLst>
              <a:ext uri="{FF2B5EF4-FFF2-40B4-BE49-F238E27FC236}">
                <a16:creationId xmlns:a16="http://schemas.microsoft.com/office/drawing/2014/main" id="{D2EF8E84-F529-CFAF-303D-E401784AA629}"/>
              </a:ext>
            </a:extLst>
          </p:cNvPr>
          <p:cNvSpPr>
            <a:spLocks noGrp="1"/>
          </p:cNvSpPr>
          <p:nvPr>
            <p:ph type="subTitle" idx="1"/>
          </p:nvPr>
        </p:nvSpPr>
        <p:spPr>
          <a:xfrm>
            <a:off x="804567" y="3801376"/>
            <a:ext cx="5596233" cy="630388"/>
          </a:xfrm>
        </p:spPr>
        <p:txBody>
          <a:bodyPr/>
          <a:lstStyle/>
          <a:p>
            <a:r>
              <a:rPr lang="en-GB" dirty="0"/>
              <a:t>April 2026</a:t>
            </a:r>
          </a:p>
        </p:txBody>
      </p:sp>
      <p:pic>
        <p:nvPicPr>
          <p:cNvPr id="6" name="Picture Placeholder 5">
            <a:extLst>
              <a:ext uri="{FF2B5EF4-FFF2-40B4-BE49-F238E27FC236}">
                <a16:creationId xmlns:a16="http://schemas.microsoft.com/office/drawing/2014/main" id="{BD5EE9B6-917C-4EBF-5EDF-DF0A09D7D55B}"/>
              </a:ext>
            </a:extLst>
          </p:cNvPr>
          <p:cNvPicPr>
            <a:picLocks noGrp="1" noChangeAspect="1"/>
          </p:cNvPicPr>
          <p:nvPr>
            <p:ph type="pic" sz="quarter" idx="10"/>
          </p:nvPr>
        </p:nvPicPr>
        <p:blipFill>
          <a:blip r:embed="rId2"/>
          <a:srcRect l="27431" r="27431"/>
          <a:stretch/>
        </p:blipFill>
        <p:spPr>
          <a:xfrm>
            <a:off x="7453543" y="557939"/>
            <a:ext cx="3933890" cy="5804523"/>
          </a:xfrm>
        </p:spPr>
      </p:pic>
    </p:spTree>
    <p:extLst>
      <p:ext uri="{BB962C8B-B14F-4D97-AF65-F5344CB8AC3E}">
        <p14:creationId xmlns:p14="http://schemas.microsoft.com/office/powerpoint/2010/main" val="631597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FDEA5-2012-DF76-FE8F-FCDFCC05684B}"/>
              </a:ext>
            </a:extLst>
          </p:cNvPr>
          <p:cNvSpPr>
            <a:spLocks noGrp="1"/>
          </p:cNvSpPr>
          <p:nvPr>
            <p:ph type="title"/>
          </p:nvPr>
        </p:nvSpPr>
        <p:spPr/>
        <p:txBody>
          <a:bodyPr anchor="ctr"/>
          <a:lstStyle/>
          <a:p>
            <a:r>
              <a:rPr lang="en-GB" dirty="0"/>
              <a:t>What to look for</a:t>
            </a:r>
          </a:p>
        </p:txBody>
      </p:sp>
      <p:sp>
        <p:nvSpPr>
          <p:cNvPr id="5" name="TextBox 4">
            <a:extLst>
              <a:ext uri="{FF2B5EF4-FFF2-40B4-BE49-F238E27FC236}">
                <a16:creationId xmlns:a16="http://schemas.microsoft.com/office/drawing/2014/main" id="{C3D4E30F-E355-8BA2-FB96-DA7B69BBF529}"/>
              </a:ext>
            </a:extLst>
          </p:cNvPr>
          <p:cNvSpPr txBox="1"/>
          <p:nvPr/>
        </p:nvSpPr>
        <p:spPr>
          <a:xfrm>
            <a:off x="838200" y="2529453"/>
            <a:ext cx="1946436" cy="830997"/>
          </a:xfrm>
          <a:prstGeom prst="rect">
            <a:avLst/>
          </a:prstGeom>
          <a:noFill/>
        </p:spPr>
        <p:txBody>
          <a:bodyPr wrap="square" rtlCol="0">
            <a:spAutoFit/>
          </a:bodyPr>
          <a:lstStyle/>
          <a:p>
            <a:r>
              <a:rPr lang="en-GB" sz="1600" dirty="0">
                <a:latin typeface="Tahoma" panose="020B0604030504040204" pitchFamily="34" charset="0"/>
                <a:ea typeface="Tahoma" panose="020B0604030504040204" pitchFamily="34" charset="0"/>
                <a:cs typeface="Tahoma" panose="020B0604030504040204" pitchFamily="34" charset="0"/>
              </a:rPr>
              <a:t>A pre-paid bar tab to a room where children stay.</a:t>
            </a:r>
          </a:p>
        </p:txBody>
      </p:sp>
      <p:sp>
        <p:nvSpPr>
          <p:cNvPr id="6" name="TextBox 5">
            <a:extLst>
              <a:ext uri="{FF2B5EF4-FFF2-40B4-BE49-F238E27FC236}">
                <a16:creationId xmlns:a16="http://schemas.microsoft.com/office/drawing/2014/main" id="{A5435136-7D74-3A3B-265F-75C23657D9FC}"/>
              </a:ext>
            </a:extLst>
          </p:cNvPr>
          <p:cNvSpPr txBox="1"/>
          <p:nvPr/>
        </p:nvSpPr>
        <p:spPr>
          <a:xfrm>
            <a:off x="2980492" y="2529453"/>
            <a:ext cx="1946436" cy="830997"/>
          </a:xfrm>
          <a:prstGeom prst="rect">
            <a:avLst/>
          </a:prstGeom>
          <a:noFill/>
        </p:spPr>
        <p:txBody>
          <a:bodyPr wrap="square" rtlCol="0">
            <a:spAutoFit/>
          </a:bodyPr>
          <a:lstStyle/>
          <a:p>
            <a:r>
              <a:rPr lang="en-GB" sz="1600" dirty="0">
                <a:latin typeface="Tahoma" panose="020B0604030504040204" pitchFamily="34" charset="0"/>
                <a:ea typeface="Tahoma" panose="020B0604030504040204" pitchFamily="34" charset="0"/>
                <a:cs typeface="Tahoma" panose="020B0604030504040204" pitchFamily="34" charset="0"/>
              </a:rPr>
              <a:t>Guests who don’t want their room cleaned or visited</a:t>
            </a:r>
            <a:r>
              <a:rPr lang="en-GB" sz="1600"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a:t>
            </a:r>
          </a:p>
        </p:txBody>
      </p:sp>
      <p:sp>
        <p:nvSpPr>
          <p:cNvPr id="7" name="TextBox 6">
            <a:extLst>
              <a:ext uri="{FF2B5EF4-FFF2-40B4-BE49-F238E27FC236}">
                <a16:creationId xmlns:a16="http://schemas.microsoft.com/office/drawing/2014/main" id="{CD273D03-B276-3AA8-0BB7-3C64D5C571C9}"/>
              </a:ext>
            </a:extLst>
          </p:cNvPr>
          <p:cNvSpPr txBox="1"/>
          <p:nvPr/>
        </p:nvSpPr>
        <p:spPr>
          <a:xfrm>
            <a:off x="5122784" y="2529453"/>
            <a:ext cx="2136711" cy="830997"/>
          </a:xfrm>
          <a:prstGeom prst="rect">
            <a:avLst/>
          </a:prstGeom>
          <a:noFill/>
        </p:spPr>
        <p:txBody>
          <a:bodyPr wrap="square" rtlCol="0">
            <a:spAutoFit/>
          </a:bodyPr>
          <a:lstStyle/>
          <a:p>
            <a:r>
              <a:rPr lang="en-GB" sz="1600" dirty="0">
                <a:latin typeface="Tahoma" panose="020B0604030504040204" pitchFamily="34" charset="0"/>
                <a:ea typeface="Tahoma" panose="020B0604030504040204" pitchFamily="34" charset="0"/>
                <a:cs typeface="Tahoma" panose="020B0604030504040204" pitchFamily="34" charset="0"/>
              </a:rPr>
              <a:t>Guests who access an excessive amount of pornography.</a:t>
            </a:r>
          </a:p>
        </p:txBody>
      </p:sp>
      <p:sp>
        <p:nvSpPr>
          <p:cNvPr id="8" name="TextBox 7">
            <a:extLst>
              <a:ext uri="{FF2B5EF4-FFF2-40B4-BE49-F238E27FC236}">
                <a16:creationId xmlns:a16="http://schemas.microsoft.com/office/drawing/2014/main" id="{09762971-15CB-7FA7-B9B9-0D20A33F3ABD}"/>
              </a:ext>
            </a:extLst>
          </p:cNvPr>
          <p:cNvSpPr txBox="1"/>
          <p:nvPr/>
        </p:nvSpPr>
        <p:spPr>
          <a:xfrm>
            <a:off x="7265075" y="2529453"/>
            <a:ext cx="1946435" cy="830997"/>
          </a:xfrm>
          <a:prstGeom prst="rect">
            <a:avLst/>
          </a:prstGeom>
          <a:noFill/>
        </p:spPr>
        <p:txBody>
          <a:bodyPr wrap="square" rtlCol="0">
            <a:spAutoFit/>
          </a:bodyPr>
          <a:lstStyle/>
          <a:p>
            <a:r>
              <a:rPr lang="en-GB" sz="1600" dirty="0">
                <a:latin typeface="Tahoma" panose="020B0604030504040204" pitchFamily="34" charset="0"/>
                <a:ea typeface="Tahoma" panose="020B0604030504040204" pitchFamily="34" charset="0"/>
                <a:cs typeface="Tahoma" panose="020B0604030504040204" pitchFamily="34" charset="0"/>
              </a:rPr>
              <a:t>Guest rooms with a lot of condoms / condom wrappers.</a:t>
            </a:r>
          </a:p>
        </p:txBody>
      </p:sp>
      <p:sp>
        <p:nvSpPr>
          <p:cNvPr id="9" name="TextBox 8">
            <a:extLst>
              <a:ext uri="{FF2B5EF4-FFF2-40B4-BE49-F238E27FC236}">
                <a16:creationId xmlns:a16="http://schemas.microsoft.com/office/drawing/2014/main" id="{06FA5B56-35BF-A0C2-26E4-CCC9851408A8}"/>
              </a:ext>
            </a:extLst>
          </p:cNvPr>
          <p:cNvSpPr txBox="1"/>
          <p:nvPr/>
        </p:nvSpPr>
        <p:spPr>
          <a:xfrm>
            <a:off x="9407365" y="2529453"/>
            <a:ext cx="1946435" cy="830997"/>
          </a:xfrm>
          <a:prstGeom prst="rect">
            <a:avLst/>
          </a:prstGeom>
          <a:noFill/>
        </p:spPr>
        <p:txBody>
          <a:bodyPr wrap="square" rtlCol="0">
            <a:spAutoFit/>
          </a:bodyPr>
          <a:lstStyle/>
          <a:p>
            <a:r>
              <a:rPr lang="en-GB" sz="1600" dirty="0">
                <a:latin typeface="Tahoma" panose="020B0604030504040204" pitchFamily="34" charset="0"/>
                <a:ea typeface="Tahoma" panose="020B0604030504040204" pitchFamily="34" charset="0"/>
                <a:cs typeface="Tahoma" panose="020B0604030504040204" pitchFamily="34" charset="0"/>
              </a:rPr>
              <a:t>Signs of alcohol, drug or substance misuse. </a:t>
            </a:r>
          </a:p>
        </p:txBody>
      </p:sp>
      <p:sp>
        <p:nvSpPr>
          <p:cNvPr id="10" name="TextBox 9">
            <a:extLst>
              <a:ext uri="{FF2B5EF4-FFF2-40B4-BE49-F238E27FC236}">
                <a16:creationId xmlns:a16="http://schemas.microsoft.com/office/drawing/2014/main" id="{A672BF75-4F80-1015-463F-8F0CFC2688D7}"/>
              </a:ext>
            </a:extLst>
          </p:cNvPr>
          <p:cNvSpPr txBox="1"/>
          <p:nvPr/>
        </p:nvSpPr>
        <p:spPr>
          <a:xfrm>
            <a:off x="830465" y="4445436"/>
            <a:ext cx="1943201" cy="1077218"/>
          </a:xfrm>
          <a:prstGeom prst="rect">
            <a:avLst/>
          </a:prstGeom>
          <a:noFill/>
        </p:spPr>
        <p:txBody>
          <a:bodyPr wrap="square" rtlCol="0">
            <a:spAutoFit/>
          </a:bodyPr>
          <a:lstStyle/>
          <a:p>
            <a:r>
              <a:rPr lang="en-GB" sz="1600" dirty="0">
                <a:latin typeface="Tahoma" panose="020B0604030504040204" pitchFamily="34" charset="0"/>
                <a:ea typeface="Tahoma" panose="020B0604030504040204" pitchFamily="34" charset="0"/>
                <a:cs typeface="Tahoma" panose="020B0604030504040204" pitchFamily="34" charset="0"/>
              </a:rPr>
              <a:t>Lots of coming and going from the room / noise complaints.</a:t>
            </a:r>
          </a:p>
        </p:txBody>
      </p:sp>
      <p:sp>
        <p:nvSpPr>
          <p:cNvPr id="11" name="TextBox 10">
            <a:extLst>
              <a:ext uri="{FF2B5EF4-FFF2-40B4-BE49-F238E27FC236}">
                <a16:creationId xmlns:a16="http://schemas.microsoft.com/office/drawing/2014/main" id="{23B1A28C-0F9F-E47B-B8C2-ED5EC330C3E1}"/>
              </a:ext>
            </a:extLst>
          </p:cNvPr>
          <p:cNvSpPr txBox="1"/>
          <p:nvPr/>
        </p:nvSpPr>
        <p:spPr>
          <a:xfrm>
            <a:off x="2973475" y="4445436"/>
            <a:ext cx="1943201" cy="830997"/>
          </a:xfrm>
          <a:prstGeom prst="rect">
            <a:avLst/>
          </a:prstGeom>
          <a:noFill/>
        </p:spPr>
        <p:txBody>
          <a:bodyPr wrap="square" rtlCol="0">
            <a:spAutoFit/>
          </a:bodyPr>
          <a:lstStyle/>
          <a:p>
            <a:r>
              <a:rPr lang="en-GB" sz="1600" dirty="0">
                <a:latin typeface="Tahoma" panose="020B0604030504040204" pitchFamily="34" charset="0"/>
                <a:ea typeface="Tahoma" panose="020B0604030504040204" pitchFamily="34" charset="0"/>
                <a:cs typeface="Tahoma" panose="020B0604030504040204" pitchFamily="34" charset="0"/>
              </a:rPr>
              <a:t>Lots of cars / taxis associated to 1 or 2 rooms.</a:t>
            </a:r>
          </a:p>
        </p:txBody>
      </p:sp>
      <p:sp>
        <p:nvSpPr>
          <p:cNvPr id="12" name="TextBox 11">
            <a:extLst>
              <a:ext uri="{FF2B5EF4-FFF2-40B4-BE49-F238E27FC236}">
                <a16:creationId xmlns:a16="http://schemas.microsoft.com/office/drawing/2014/main" id="{0044C406-5805-4FE7-7B5D-7BB71D9D9370}"/>
              </a:ext>
            </a:extLst>
          </p:cNvPr>
          <p:cNvSpPr txBox="1"/>
          <p:nvPr/>
        </p:nvSpPr>
        <p:spPr>
          <a:xfrm>
            <a:off x="5116485" y="4445436"/>
            <a:ext cx="2040219" cy="1569660"/>
          </a:xfrm>
          <a:prstGeom prst="rect">
            <a:avLst/>
          </a:prstGeom>
          <a:noFill/>
        </p:spPr>
        <p:txBody>
          <a:bodyPr wrap="square" rtlCol="0">
            <a:spAutoFit/>
          </a:bodyPr>
          <a:lstStyle/>
          <a:p>
            <a:r>
              <a:rPr lang="en-GB" sz="1600" dirty="0">
                <a:latin typeface="Tahoma" panose="020B0604030504040204" pitchFamily="34" charset="0"/>
                <a:ea typeface="Tahoma" panose="020B0604030504040204" pitchFamily="34" charset="0"/>
                <a:cs typeface="Tahoma" panose="020B0604030504040204" pitchFamily="34" charset="0"/>
              </a:rPr>
              <a:t>Guests arriving and asking for a specific room number but not knowing the name in which it was booked. </a:t>
            </a:r>
          </a:p>
        </p:txBody>
      </p:sp>
      <p:sp>
        <p:nvSpPr>
          <p:cNvPr id="13" name="TextBox 12">
            <a:extLst>
              <a:ext uri="{FF2B5EF4-FFF2-40B4-BE49-F238E27FC236}">
                <a16:creationId xmlns:a16="http://schemas.microsoft.com/office/drawing/2014/main" id="{A9D1E6BA-22EC-3641-F0B7-1DBF73E36D01}"/>
              </a:ext>
            </a:extLst>
          </p:cNvPr>
          <p:cNvSpPr txBox="1"/>
          <p:nvPr/>
        </p:nvSpPr>
        <p:spPr>
          <a:xfrm>
            <a:off x="7259495" y="4445436"/>
            <a:ext cx="1943201" cy="830997"/>
          </a:xfrm>
          <a:prstGeom prst="rect">
            <a:avLst/>
          </a:prstGeom>
          <a:noFill/>
        </p:spPr>
        <p:txBody>
          <a:bodyPr wrap="square" rtlCol="0">
            <a:spAutoFit/>
          </a:bodyPr>
          <a:lstStyle/>
          <a:p>
            <a:r>
              <a:rPr lang="en-GB" sz="1600" dirty="0">
                <a:latin typeface="Tahoma" panose="020B0604030504040204" pitchFamily="34" charset="0"/>
                <a:ea typeface="Tahoma" panose="020B0604030504040204" pitchFamily="34" charset="0"/>
                <a:cs typeface="Tahoma" panose="020B0604030504040204" pitchFamily="34" charset="0"/>
              </a:rPr>
              <a:t>Young people with significantly older partners. </a:t>
            </a:r>
          </a:p>
        </p:txBody>
      </p:sp>
      <p:sp>
        <p:nvSpPr>
          <p:cNvPr id="14" name="TextBox 13">
            <a:extLst>
              <a:ext uri="{FF2B5EF4-FFF2-40B4-BE49-F238E27FC236}">
                <a16:creationId xmlns:a16="http://schemas.microsoft.com/office/drawing/2014/main" id="{ED34E365-7E02-ADAA-237E-C67C227EBA58}"/>
              </a:ext>
            </a:extLst>
          </p:cNvPr>
          <p:cNvSpPr txBox="1"/>
          <p:nvPr/>
        </p:nvSpPr>
        <p:spPr>
          <a:xfrm>
            <a:off x="9402506" y="4445436"/>
            <a:ext cx="2040218" cy="1569660"/>
          </a:xfrm>
          <a:prstGeom prst="rect">
            <a:avLst/>
          </a:prstGeom>
          <a:noFill/>
        </p:spPr>
        <p:txBody>
          <a:bodyPr wrap="square" rtlCol="0">
            <a:spAutoFit/>
          </a:bodyPr>
          <a:lstStyle/>
          <a:p>
            <a:r>
              <a:rPr lang="en-GB" sz="1600" dirty="0">
                <a:latin typeface="Tahoma" panose="020B0604030504040204" pitchFamily="34" charset="0"/>
                <a:ea typeface="Tahoma" panose="020B0604030504040204" pitchFamily="34" charset="0"/>
                <a:cs typeface="Tahoma" panose="020B0604030504040204" pitchFamily="34" charset="0"/>
              </a:rPr>
              <a:t>A young person who appears withdrawn or appears afraid, disorientated or acting under instruction.</a:t>
            </a:r>
          </a:p>
        </p:txBody>
      </p:sp>
      <p:pic>
        <p:nvPicPr>
          <p:cNvPr id="4" name="Picture 3" descr="A blue and black credit cards&#10;&#10;Description automatically generated">
            <a:extLst>
              <a:ext uri="{FF2B5EF4-FFF2-40B4-BE49-F238E27FC236}">
                <a16:creationId xmlns:a16="http://schemas.microsoft.com/office/drawing/2014/main" id="{CC4A31A0-AD9E-77CD-67C6-58167D8FC473}"/>
              </a:ext>
            </a:extLst>
          </p:cNvPr>
          <p:cNvPicPr>
            <a:picLocks noChangeAspect="1"/>
          </p:cNvPicPr>
          <p:nvPr/>
        </p:nvPicPr>
        <p:blipFill>
          <a:blip r:embed="rId2"/>
          <a:stretch>
            <a:fillRect/>
          </a:stretch>
        </p:blipFill>
        <p:spPr>
          <a:xfrm>
            <a:off x="803165" y="1578908"/>
            <a:ext cx="930721" cy="930721"/>
          </a:xfrm>
          <a:prstGeom prst="rect">
            <a:avLst/>
          </a:prstGeom>
        </p:spPr>
      </p:pic>
      <p:pic>
        <p:nvPicPr>
          <p:cNvPr id="16" name="Picture 15" descr="A blue sign with a circle and a circle on it&#10;&#10;Description automatically generated">
            <a:extLst>
              <a:ext uri="{FF2B5EF4-FFF2-40B4-BE49-F238E27FC236}">
                <a16:creationId xmlns:a16="http://schemas.microsoft.com/office/drawing/2014/main" id="{692DB9BB-A3B4-7698-BD06-E6102204D835}"/>
              </a:ext>
            </a:extLst>
          </p:cNvPr>
          <p:cNvPicPr>
            <a:picLocks noChangeAspect="1"/>
          </p:cNvPicPr>
          <p:nvPr/>
        </p:nvPicPr>
        <p:blipFill>
          <a:blip r:embed="rId3"/>
          <a:stretch>
            <a:fillRect/>
          </a:stretch>
        </p:blipFill>
        <p:spPr>
          <a:xfrm>
            <a:off x="2787494" y="1578908"/>
            <a:ext cx="930721" cy="930721"/>
          </a:xfrm>
          <a:prstGeom prst="rect">
            <a:avLst/>
          </a:prstGeom>
        </p:spPr>
      </p:pic>
      <p:pic>
        <p:nvPicPr>
          <p:cNvPr id="18" name="Picture 17" descr="A blue and black picture frame&#10;&#10;Description automatically generated">
            <a:extLst>
              <a:ext uri="{FF2B5EF4-FFF2-40B4-BE49-F238E27FC236}">
                <a16:creationId xmlns:a16="http://schemas.microsoft.com/office/drawing/2014/main" id="{110CE052-430F-B51C-3638-4DAAD98DB7A6}"/>
              </a:ext>
            </a:extLst>
          </p:cNvPr>
          <p:cNvPicPr>
            <a:picLocks noChangeAspect="1"/>
          </p:cNvPicPr>
          <p:nvPr/>
        </p:nvPicPr>
        <p:blipFill>
          <a:blip r:embed="rId4"/>
          <a:stretch>
            <a:fillRect/>
          </a:stretch>
        </p:blipFill>
        <p:spPr>
          <a:xfrm>
            <a:off x="5062537" y="1578908"/>
            <a:ext cx="930721" cy="930721"/>
          </a:xfrm>
          <a:prstGeom prst="rect">
            <a:avLst/>
          </a:prstGeom>
        </p:spPr>
      </p:pic>
      <p:pic>
        <p:nvPicPr>
          <p:cNvPr id="20" name="Picture 19" descr="A blue and black trash can&#10;&#10;Description automatically generated">
            <a:extLst>
              <a:ext uri="{FF2B5EF4-FFF2-40B4-BE49-F238E27FC236}">
                <a16:creationId xmlns:a16="http://schemas.microsoft.com/office/drawing/2014/main" id="{105FE17C-3AD2-F6DA-DF38-C560C023514B}"/>
              </a:ext>
            </a:extLst>
          </p:cNvPr>
          <p:cNvPicPr>
            <a:picLocks noChangeAspect="1"/>
          </p:cNvPicPr>
          <p:nvPr/>
        </p:nvPicPr>
        <p:blipFill>
          <a:blip r:embed="rId5"/>
          <a:stretch>
            <a:fillRect/>
          </a:stretch>
        </p:blipFill>
        <p:spPr>
          <a:xfrm>
            <a:off x="7099619" y="1578908"/>
            <a:ext cx="930721" cy="930721"/>
          </a:xfrm>
          <a:prstGeom prst="rect">
            <a:avLst/>
          </a:prstGeom>
        </p:spPr>
      </p:pic>
      <p:pic>
        <p:nvPicPr>
          <p:cNvPr id="22" name="Picture 21" descr="A bottle and glass of wine&#10;&#10;Description automatically generated">
            <a:extLst>
              <a:ext uri="{FF2B5EF4-FFF2-40B4-BE49-F238E27FC236}">
                <a16:creationId xmlns:a16="http://schemas.microsoft.com/office/drawing/2014/main" id="{B79C7ED2-0FCA-4A81-35E0-098CD8F17917}"/>
              </a:ext>
            </a:extLst>
          </p:cNvPr>
          <p:cNvPicPr>
            <a:picLocks noChangeAspect="1"/>
          </p:cNvPicPr>
          <p:nvPr/>
        </p:nvPicPr>
        <p:blipFill>
          <a:blip r:embed="rId6"/>
          <a:stretch>
            <a:fillRect/>
          </a:stretch>
        </p:blipFill>
        <p:spPr>
          <a:xfrm>
            <a:off x="9346567" y="1578908"/>
            <a:ext cx="930721" cy="930721"/>
          </a:xfrm>
          <a:prstGeom prst="rect">
            <a:avLst/>
          </a:prstGeom>
        </p:spPr>
      </p:pic>
      <p:pic>
        <p:nvPicPr>
          <p:cNvPr id="24" name="Picture 23" descr="A person and person symbols&#10;&#10;Description automatically generated">
            <a:extLst>
              <a:ext uri="{FF2B5EF4-FFF2-40B4-BE49-F238E27FC236}">
                <a16:creationId xmlns:a16="http://schemas.microsoft.com/office/drawing/2014/main" id="{4D26559E-A206-274E-FCBD-D503964613CF}"/>
              </a:ext>
            </a:extLst>
          </p:cNvPr>
          <p:cNvPicPr>
            <a:picLocks noChangeAspect="1"/>
          </p:cNvPicPr>
          <p:nvPr/>
        </p:nvPicPr>
        <p:blipFill>
          <a:blip r:embed="rId7"/>
          <a:stretch>
            <a:fillRect/>
          </a:stretch>
        </p:blipFill>
        <p:spPr>
          <a:xfrm>
            <a:off x="756243" y="3578188"/>
            <a:ext cx="930721" cy="930721"/>
          </a:xfrm>
          <a:prstGeom prst="rect">
            <a:avLst/>
          </a:prstGeom>
        </p:spPr>
      </p:pic>
      <p:pic>
        <p:nvPicPr>
          <p:cNvPr id="26" name="Picture 25" descr="A blue car on a black background&#10;&#10;Description automatically generated">
            <a:extLst>
              <a:ext uri="{FF2B5EF4-FFF2-40B4-BE49-F238E27FC236}">
                <a16:creationId xmlns:a16="http://schemas.microsoft.com/office/drawing/2014/main" id="{ACF286DC-3BC5-3355-0462-D06F8C2D3B49}"/>
              </a:ext>
            </a:extLst>
          </p:cNvPr>
          <p:cNvPicPr>
            <a:picLocks noChangeAspect="1"/>
          </p:cNvPicPr>
          <p:nvPr/>
        </p:nvPicPr>
        <p:blipFill>
          <a:blip r:embed="rId8"/>
          <a:stretch>
            <a:fillRect/>
          </a:stretch>
        </p:blipFill>
        <p:spPr>
          <a:xfrm>
            <a:off x="2988426" y="3578188"/>
            <a:ext cx="930721" cy="930721"/>
          </a:xfrm>
          <a:prstGeom prst="rect">
            <a:avLst/>
          </a:prstGeom>
        </p:spPr>
      </p:pic>
      <p:pic>
        <p:nvPicPr>
          <p:cNvPr id="28" name="Picture 27" descr="A blue person figure on a black background&#10;&#10;Description automatically generated">
            <a:extLst>
              <a:ext uri="{FF2B5EF4-FFF2-40B4-BE49-F238E27FC236}">
                <a16:creationId xmlns:a16="http://schemas.microsoft.com/office/drawing/2014/main" id="{7CAD85F8-32CB-C1CE-5C94-88E601CC63BB}"/>
              </a:ext>
            </a:extLst>
          </p:cNvPr>
          <p:cNvPicPr>
            <a:picLocks noChangeAspect="1"/>
          </p:cNvPicPr>
          <p:nvPr/>
        </p:nvPicPr>
        <p:blipFill>
          <a:blip r:embed="rId9"/>
          <a:stretch>
            <a:fillRect/>
          </a:stretch>
        </p:blipFill>
        <p:spPr>
          <a:xfrm>
            <a:off x="9162067" y="3603627"/>
            <a:ext cx="930721" cy="930721"/>
          </a:xfrm>
          <a:prstGeom prst="rect">
            <a:avLst/>
          </a:prstGeom>
        </p:spPr>
      </p:pic>
      <p:pic>
        <p:nvPicPr>
          <p:cNvPr id="30" name="Picture 29" descr="A blue silhouettes of people&#10;&#10;Description automatically generated">
            <a:extLst>
              <a:ext uri="{FF2B5EF4-FFF2-40B4-BE49-F238E27FC236}">
                <a16:creationId xmlns:a16="http://schemas.microsoft.com/office/drawing/2014/main" id="{81159B14-F440-C9A5-B832-0CB676675B0A}"/>
              </a:ext>
            </a:extLst>
          </p:cNvPr>
          <p:cNvPicPr>
            <a:picLocks noChangeAspect="1"/>
          </p:cNvPicPr>
          <p:nvPr/>
        </p:nvPicPr>
        <p:blipFill>
          <a:blip r:embed="rId10"/>
          <a:stretch>
            <a:fillRect/>
          </a:stretch>
        </p:blipFill>
        <p:spPr>
          <a:xfrm>
            <a:off x="7158512" y="3578188"/>
            <a:ext cx="930721" cy="930721"/>
          </a:xfrm>
          <a:prstGeom prst="rect">
            <a:avLst/>
          </a:prstGeom>
        </p:spPr>
      </p:pic>
      <p:pic>
        <p:nvPicPr>
          <p:cNvPr id="32" name="Picture 31" descr="A blue bell with a black background&#10;&#10;Description automatically generated">
            <a:extLst>
              <a:ext uri="{FF2B5EF4-FFF2-40B4-BE49-F238E27FC236}">
                <a16:creationId xmlns:a16="http://schemas.microsoft.com/office/drawing/2014/main" id="{4FF87A82-2003-8143-FF10-F316F5225546}"/>
              </a:ext>
            </a:extLst>
          </p:cNvPr>
          <p:cNvPicPr>
            <a:picLocks noChangeAspect="1"/>
          </p:cNvPicPr>
          <p:nvPr/>
        </p:nvPicPr>
        <p:blipFill>
          <a:blip r:embed="rId11"/>
          <a:stretch>
            <a:fillRect/>
          </a:stretch>
        </p:blipFill>
        <p:spPr>
          <a:xfrm>
            <a:off x="4968738" y="3578188"/>
            <a:ext cx="930721" cy="930721"/>
          </a:xfrm>
          <a:prstGeom prst="rect">
            <a:avLst/>
          </a:prstGeom>
        </p:spPr>
      </p:pic>
    </p:spTree>
    <p:extLst>
      <p:ext uri="{BB962C8B-B14F-4D97-AF65-F5344CB8AC3E}">
        <p14:creationId xmlns:p14="http://schemas.microsoft.com/office/powerpoint/2010/main" val="20547082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2F0D7-6D2F-7B0D-F087-956C01CCC537}"/>
              </a:ext>
            </a:extLst>
          </p:cNvPr>
          <p:cNvSpPr>
            <a:spLocks noGrp="1"/>
          </p:cNvSpPr>
          <p:nvPr>
            <p:ph type="title"/>
          </p:nvPr>
        </p:nvSpPr>
        <p:spPr/>
        <p:txBody>
          <a:bodyPr/>
          <a:lstStyle/>
          <a:p>
            <a:r>
              <a:rPr lang="en-GB" dirty="0"/>
              <a:t>Scenario 1</a:t>
            </a:r>
          </a:p>
        </p:txBody>
      </p:sp>
      <p:sp>
        <p:nvSpPr>
          <p:cNvPr id="8" name="TextBox 7">
            <a:extLst>
              <a:ext uri="{FF2B5EF4-FFF2-40B4-BE49-F238E27FC236}">
                <a16:creationId xmlns:a16="http://schemas.microsoft.com/office/drawing/2014/main" id="{69C595EE-CE3C-E3C8-F817-2E0496A7CB24}"/>
              </a:ext>
            </a:extLst>
          </p:cNvPr>
          <p:cNvSpPr txBox="1"/>
          <p:nvPr/>
        </p:nvSpPr>
        <p:spPr>
          <a:xfrm>
            <a:off x="838200" y="1817317"/>
            <a:ext cx="5421192" cy="3046988"/>
          </a:xfrm>
          <a:prstGeom prst="rect">
            <a:avLst/>
          </a:prstGeom>
          <a:noFill/>
        </p:spPr>
        <p:txBody>
          <a:bodyPr wrap="square" rtlCol="0">
            <a:spAutoFit/>
          </a:bodyPr>
          <a:lstStyle/>
          <a:p>
            <a:pPr>
              <a:spcBef>
                <a:spcPts val="1800"/>
              </a:spcBef>
              <a:spcAft>
                <a:spcPts val="1800"/>
              </a:spcAft>
              <a:defRPr/>
            </a:pPr>
            <a:r>
              <a:rPr lang="en-GB" dirty="0">
                <a:latin typeface="Tahoma" panose="020B0604030504040204" pitchFamily="34" charset="0"/>
                <a:ea typeface="Tahoma" panose="020B0604030504040204" pitchFamily="34" charset="0"/>
                <a:cs typeface="Tahoma" panose="020B0604030504040204" pitchFamily="34" charset="0"/>
              </a:rPr>
              <a:t>One of the cleaners has reported finding empty alcohol bottles, Condom wrappers, and signs of recreational drug use in a room. When asked about anything suspicious, one of the security guards mentions that a guest brought a number of people in and out of the hotel overnight - a range of ages. </a:t>
            </a:r>
          </a:p>
          <a:p>
            <a:pPr>
              <a:spcBef>
                <a:spcPts val="1800"/>
              </a:spcBef>
              <a:spcAft>
                <a:spcPts val="1800"/>
              </a:spcAft>
              <a:defRPr/>
            </a:pPr>
            <a:r>
              <a:rPr lang="en-GB" dirty="0">
                <a:latin typeface="Tahoma" panose="020B0604030504040204" pitchFamily="34" charset="0"/>
                <a:ea typeface="Tahoma" panose="020B0604030504040204" pitchFamily="34" charset="0"/>
                <a:cs typeface="Tahoma" panose="020B0604030504040204" pitchFamily="34" charset="0"/>
              </a:rPr>
              <a:t>There were several noise complaints from the room during the night. When the guest was challenged by staff, they became abusive and un-cooperative.</a:t>
            </a:r>
          </a:p>
        </p:txBody>
      </p:sp>
      <p:sp>
        <p:nvSpPr>
          <p:cNvPr id="15" name="TextBox 14">
            <a:extLst>
              <a:ext uri="{FF2B5EF4-FFF2-40B4-BE49-F238E27FC236}">
                <a16:creationId xmlns:a16="http://schemas.microsoft.com/office/drawing/2014/main" id="{59A4CB61-E8FB-CC6E-8474-DC386AA83C92}"/>
              </a:ext>
            </a:extLst>
          </p:cNvPr>
          <p:cNvSpPr txBox="1"/>
          <p:nvPr/>
        </p:nvSpPr>
        <p:spPr>
          <a:xfrm>
            <a:off x="7701400" y="2557290"/>
            <a:ext cx="3342290" cy="4508927"/>
          </a:xfrm>
          <a:prstGeom prst="rect">
            <a:avLst/>
          </a:prstGeom>
          <a:noFill/>
        </p:spPr>
        <p:txBody>
          <a:bodyPr wrap="square" rtlCol="0">
            <a:spAutoFit/>
          </a:bodyPr>
          <a:lstStyle/>
          <a:p>
            <a:pPr algn="ctr">
              <a:spcBef>
                <a:spcPts val="1800"/>
              </a:spcBef>
              <a:spcAft>
                <a:spcPts val="1800"/>
              </a:spcAft>
              <a:defRPr/>
            </a:pPr>
            <a:r>
              <a:rPr lang="en-GB" sz="28700" b="1" dirty="0">
                <a:solidFill>
                  <a:schemeClr val="accent1"/>
                </a:solidFill>
                <a:latin typeface="Tahoma" panose="020B0604030504040204" pitchFamily="34" charset="0"/>
                <a:ea typeface="Tahoma" panose="020B0604030504040204" pitchFamily="34" charset="0"/>
                <a:cs typeface="Tahoma" panose="020B0604030504040204" pitchFamily="34" charset="0"/>
              </a:rPr>
              <a:t>? </a:t>
            </a:r>
          </a:p>
        </p:txBody>
      </p:sp>
      <p:sp>
        <p:nvSpPr>
          <p:cNvPr id="16" name="TextBox 15">
            <a:extLst>
              <a:ext uri="{FF2B5EF4-FFF2-40B4-BE49-F238E27FC236}">
                <a16:creationId xmlns:a16="http://schemas.microsoft.com/office/drawing/2014/main" id="{F967BF79-937E-AAB0-5052-65031955D59F}"/>
              </a:ext>
            </a:extLst>
          </p:cNvPr>
          <p:cNvSpPr txBox="1"/>
          <p:nvPr/>
        </p:nvSpPr>
        <p:spPr>
          <a:xfrm>
            <a:off x="7701400" y="4264140"/>
            <a:ext cx="3342290" cy="1200329"/>
          </a:xfrm>
          <a:prstGeom prst="rect">
            <a:avLst/>
          </a:prstGeom>
          <a:noFill/>
        </p:spPr>
        <p:txBody>
          <a:bodyPr wrap="square" rtlCol="0">
            <a:spAutoFit/>
          </a:bodyPr>
          <a:lstStyle/>
          <a:p>
            <a:pPr algn="ctr">
              <a:spcBef>
                <a:spcPts val="1800"/>
              </a:spcBef>
              <a:spcAft>
                <a:spcPts val="1800"/>
              </a:spcAft>
              <a:defRPr/>
            </a:pPr>
            <a:r>
              <a:rPr lang="en-GB" sz="2400" b="1" dirty="0">
                <a:solidFill>
                  <a:schemeClr val="bg1"/>
                </a:solidFill>
                <a:latin typeface="Tahoma" panose="020B0604030504040204" pitchFamily="34" charset="0"/>
                <a:ea typeface="Tahoma" panose="020B0604030504040204" pitchFamily="34" charset="0"/>
                <a:cs typeface="Tahoma" panose="020B0604030504040204" pitchFamily="34" charset="0"/>
              </a:rPr>
              <a:t>What in this situation makes you feel concerned </a:t>
            </a:r>
          </a:p>
        </p:txBody>
      </p:sp>
    </p:spTree>
    <p:extLst>
      <p:ext uri="{BB962C8B-B14F-4D97-AF65-F5344CB8AC3E}">
        <p14:creationId xmlns:p14="http://schemas.microsoft.com/office/powerpoint/2010/main" val="29376780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2F0D7-6D2F-7B0D-F087-956C01CCC537}"/>
              </a:ext>
            </a:extLst>
          </p:cNvPr>
          <p:cNvSpPr>
            <a:spLocks noGrp="1"/>
          </p:cNvSpPr>
          <p:nvPr>
            <p:ph type="title"/>
          </p:nvPr>
        </p:nvSpPr>
        <p:spPr/>
        <p:txBody>
          <a:bodyPr/>
          <a:lstStyle/>
          <a:p>
            <a:r>
              <a:rPr lang="en-GB" dirty="0"/>
              <a:t>Scenario 2</a:t>
            </a:r>
          </a:p>
        </p:txBody>
      </p:sp>
      <p:sp>
        <p:nvSpPr>
          <p:cNvPr id="8" name="TextBox 7">
            <a:extLst>
              <a:ext uri="{FF2B5EF4-FFF2-40B4-BE49-F238E27FC236}">
                <a16:creationId xmlns:a16="http://schemas.microsoft.com/office/drawing/2014/main" id="{69C595EE-CE3C-E3C8-F817-2E0496A7CB24}"/>
              </a:ext>
            </a:extLst>
          </p:cNvPr>
          <p:cNvSpPr txBox="1"/>
          <p:nvPr/>
        </p:nvSpPr>
        <p:spPr>
          <a:xfrm>
            <a:off x="838200" y="1817317"/>
            <a:ext cx="5599176" cy="3046988"/>
          </a:xfrm>
          <a:prstGeom prst="rect">
            <a:avLst/>
          </a:prstGeom>
          <a:noFill/>
        </p:spPr>
        <p:txBody>
          <a:bodyPr wrap="square" rtlCol="0">
            <a:spAutoFit/>
          </a:bodyPr>
          <a:lstStyle/>
          <a:p>
            <a:pPr>
              <a:spcBef>
                <a:spcPts val="1800"/>
              </a:spcBef>
              <a:spcAft>
                <a:spcPts val="1800"/>
              </a:spcAft>
              <a:defRPr/>
            </a:pPr>
            <a:r>
              <a:rPr lang="en-GB" dirty="0">
                <a:latin typeface="Tahoma" panose="020B0604030504040204" pitchFamily="34" charset="0"/>
                <a:ea typeface="Tahoma" panose="020B0604030504040204" pitchFamily="34" charset="0"/>
                <a:cs typeface="Tahoma" panose="020B0604030504040204" pitchFamily="34" charset="0"/>
              </a:rPr>
              <a:t>A room has been booked over the phone, and when it comes time to check in the person checking in appears to be quite a young teenage boy. His clothes smell very strongly of cannabis, but he doesn’t seem to be high - he looks tired and scruffy. </a:t>
            </a:r>
          </a:p>
          <a:p>
            <a:pPr>
              <a:spcBef>
                <a:spcPts val="1800"/>
              </a:spcBef>
              <a:spcAft>
                <a:spcPts val="1800"/>
              </a:spcAft>
              <a:defRPr/>
            </a:pPr>
            <a:r>
              <a:rPr lang="en-GB" dirty="0">
                <a:latin typeface="Tahoma" panose="020B0604030504040204" pitchFamily="34" charset="0"/>
                <a:ea typeface="Tahoma" panose="020B0604030504040204" pitchFamily="34" charset="0"/>
                <a:cs typeface="Tahoma" panose="020B0604030504040204" pitchFamily="34" charset="0"/>
              </a:rPr>
              <a:t>He goes to the room, and over the next several hours, a lot of unknown adults come in and go straight up to his room without stopping at reception - however they don’t stay long.</a:t>
            </a:r>
          </a:p>
        </p:txBody>
      </p:sp>
      <p:sp>
        <p:nvSpPr>
          <p:cNvPr id="10" name="TextBox 9">
            <a:extLst>
              <a:ext uri="{FF2B5EF4-FFF2-40B4-BE49-F238E27FC236}">
                <a16:creationId xmlns:a16="http://schemas.microsoft.com/office/drawing/2014/main" id="{850E7526-2A9D-F74E-FF80-12C9B19BD975}"/>
              </a:ext>
            </a:extLst>
          </p:cNvPr>
          <p:cNvSpPr txBox="1"/>
          <p:nvPr/>
        </p:nvSpPr>
        <p:spPr>
          <a:xfrm>
            <a:off x="7701400" y="2557290"/>
            <a:ext cx="3342290" cy="4508927"/>
          </a:xfrm>
          <a:prstGeom prst="rect">
            <a:avLst/>
          </a:prstGeom>
          <a:noFill/>
        </p:spPr>
        <p:txBody>
          <a:bodyPr wrap="square" rtlCol="0">
            <a:spAutoFit/>
          </a:bodyPr>
          <a:lstStyle/>
          <a:p>
            <a:pPr algn="ctr">
              <a:spcBef>
                <a:spcPts val="1800"/>
              </a:spcBef>
              <a:spcAft>
                <a:spcPts val="1800"/>
              </a:spcAft>
              <a:defRPr/>
            </a:pPr>
            <a:r>
              <a:rPr lang="en-GB" sz="28700" b="1" dirty="0">
                <a:solidFill>
                  <a:schemeClr val="bg2"/>
                </a:solidFill>
                <a:latin typeface="Tahoma" panose="020B0604030504040204" pitchFamily="34" charset="0"/>
                <a:ea typeface="Tahoma" panose="020B0604030504040204" pitchFamily="34" charset="0"/>
                <a:cs typeface="Tahoma" panose="020B0604030504040204" pitchFamily="34" charset="0"/>
              </a:rPr>
              <a:t>? </a:t>
            </a:r>
          </a:p>
        </p:txBody>
      </p:sp>
      <p:sp>
        <p:nvSpPr>
          <p:cNvPr id="11" name="TextBox 10">
            <a:extLst>
              <a:ext uri="{FF2B5EF4-FFF2-40B4-BE49-F238E27FC236}">
                <a16:creationId xmlns:a16="http://schemas.microsoft.com/office/drawing/2014/main" id="{9514991A-3555-2C73-0FCD-1BDB1FCFC510}"/>
              </a:ext>
            </a:extLst>
          </p:cNvPr>
          <p:cNvSpPr txBox="1"/>
          <p:nvPr/>
        </p:nvSpPr>
        <p:spPr>
          <a:xfrm>
            <a:off x="7701400" y="4264140"/>
            <a:ext cx="3342290" cy="1200329"/>
          </a:xfrm>
          <a:prstGeom prst="rect">
            <a:avLst/>
          </a:prstGeom>
          <a:noFill/>
        </p:spPr>
        <p:txBody>
          <a:bodyPr wrap="square" rtlCol="0">
            <a:spAutoFit/>
          </a:bodyPr>
          <a:lstStyle/>
          <a:p>
            <a:pPr algn="ctr">
              <a:spcBef>
                <a:spcPts val="1800"/>
              </a:spcBef>
              <a:spcAft>
                <a:spcPts val="1800"/>
              </a:spcAft>
              <a:defRPr/>
            </a:pPr>
            <a:r>
              <a:rPr lang="en-GB" sz="2400" b="1" dirty="0">
                <a:solidFill>
                  <a:schemeClr val="bg1"/>
                </a:solidFill>
                <a:latin typeface="Tahoma" panose="020B0604030504040204" pitchFamily="34" charset="0"/>
                <a:ea typeface="Tahoma" panose="020B0604030504040204" pitchFamily="34" charset="0"/>
                <a:cs typeface="Tahoma" panose="020B0604030504040204" pitchFamily="34" charset="0"/>
              </a:rPr>
              <a:t>What in this situation makes you feel concerned</a:t>
            </a:r>
            <a:endParaRPr lang="en-GB" sz="24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926084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2F0D7-6D2F-7B0D-F087-956C01CCC537}"/>
              </a:ext>
            </a:extLst>
          </p:cNvPr>
          <p:cNvSpPr>
            <a:spLocks noGrp="1"/>
          </p:cNvSpPr>
          <p:nvPr>
            <p:ph type="title"/>
          </p:nvPr>
        </p:nvSpPr>
        <p:spPr/>
        <p:txBody>
          <a:bodyPr/>
          <a:lstStyle/>
          <a:p>
            <a:r>
              <a:rPr lang="en-GB" dirty="0"/>
              <a:t>Scenario 3</a:t>
            </a:r>
          </a:p>
        </p:txBody>
      </p:sp>
      <p:sp>
        <p:nvSpPr>
          <p:cNvPr id="8" name="TextBox 7">
            <a:extLst>
              <a:ext uri="{FF2B5EF4-FFF2-40B4-BE49-F238E27FC236}">
                <a16:creationId xmlns:a16="http://schemas.microsoft.com/office/drawing/2014/main" id="{69C595EE-CE3C-E3C8-F817-2E0496A7CB24}"/>
              </a:ext>
            </a:extLst>
          </p:cNvPr>
          <p:cNvSpPr txBox="1"/>
          <p:nvPr/>
        </p:nvSpPr>
        <p:spPr>
          <a:xfrm>
            <a:off x="838200" y="1817317"/>
            <a:ext cx="5757672" cy="3323987"/>
          </a:xfrm>
          <a:prstGeom prst="rect">
            <a:avLst/>
          </a:prstGeom>
          <a:noFill/>
        </p:spPr>
        <p:txBody>
          <a:bodyPr wrap="square" rtlCol="0">
            <a:spAutoFit/>
          </a:bodyPr>
          <a:lstStyle/>
          <a:p>
            <a:pPr>
              <a:spcBef>
                <a:spcPts val="1800"/>
              </a:spcBef>
              <a:spcAft>
                <a:spcPts val="1800"/>
              </a:spcAft>
            </a:pPr>
            <a:r>
              <a:rPr lang="en-GB" dirty="0">
                <a:latin typeface="Tahoma" panose="020B0604030504040204" pitchFamily="34" charset="0"/>
                <a:ea typeface="Tahoma" panose="020B0604030504040204" pitchFamily="34" charset="0"/>
                <a:cs typeface="Tahoma" panose="020B0604030504040204" pitchFamily="34" charset="0"/>
              </a:rPr>
              <a:t>An adult comes in with a teenage girl. He books a twin room. The girl is talking to the man and you can tell from her speech that she has a learning need of some kind. When you ask her what she’s doing in the city, she goes to answer, but the adult cuts her off and answers for her. He does this on several occasions as you try to make conversation with the young person.</a:t>
            </a:r>
          </a:p>
          <a:p>
            <a:pPr>
              <a:spcBef>
                <a:spcPts val="1800"/>
              </a:spcBef>
              <a:spcAft>
                <a:spcPts val="1800"/>
              </a:spcAft>
            </a:pPr>
            <a:r>
              <a:rPr lang="en-GB" dirty="0">
                <a:latin typeface="Tahoma" panose="020B0604030504040204" pitchFamily="34" charset="0"/>
                <a:ea typeface="Tahoma" panose="020B0604030504040204" pitchFamily="34" charset="0"/>
                <a:cs typeface="Tahoma" panose="020B0604030504040204" pitchFamily="34" charset="0"/>
              </a:rPr>
              <a:t>In the evening, the adult goes out, while the girl remains in the room. He comes and goes several times over the evening accompanied by different adults.</a:t>
            </a:r>
          </a:p>
        </p:txBody>
      </p:sp>
      <p:sp>
        <p:nvSpPr>
          <p:cNvPr id="5" name="TextBox 4">
            <a:extLst>
              <a:ext uri="{FF2B5EF4-FFF2-40B4-BE49-F238E27FC236}">
                <a16:creationId xmlns:a16="http://schemas.microsoft.com/office/drawing/2014/main" id="{071A4A3E-BEAA-9CBA-8184-A4EAFC76AB2A}"/>
              </a:ext>
            </a:extLst>
          </p:cNvPr>
          <p:cNvSpPr txBox="1"/>
          <p:nvPr/>
        </p:nvSpPr>
        <p:spPr>
          <a:xfrm>
            <a:off x="7701400" y="2557290"/>
            <a:ext cx="3342290" cy="4508927"/>
          </a:xfrm>
          <a:prstGeom prst="rect">
            <a:avLst/>
          </a:prstGeom>
          <a:noFill/>
        </p:spPr>
        <p:txBody>
          <a:bodyPr wrap="square" rtlCol="0">
            <a:spAutoFit/>
          </a:bodyPr>
          <a:lstStyle/>
          <a:p>
            <a:pPr algn="ctr">
              <a:spcBef>
                <a:spcPts val="1800"/>
              </a:spcBef>
              <a:spcAft>
                <a:spcPts val="1800"/>
              </a:spcAft>
              <a:defRPr/>
            </a:pPr>
            <a:r>
              <a:rPr lang="en-GB" sz="28700" b="1" dirty="0">
                <a:solidFill>
                  <a:schemeClr val="accent1"/>
                </a:solidFill>
                <a:latin typeface="Tahoma" panose="020B0604030504040204" pitchFamily="34" charset="0"/>
                <a:ea typeface="Tahoma" panose="020B0604030504040204" pitchFamily="34" charset="0"/>
                <a:cs typeface="Tahoma" panose="020B0604030504040204" pitchFamily="34" charset="0"/>
              </a:rPr>
              <a:t>? </a:t>
            </a:r>
          </a:p>
        </p:txBody>
      </p:sp>
      <p:sp>
        <p:nvSpPr>
          <p:cNvPr id="6" name="TextBox 5">
            <a:extLst>
              <a:ext uri="{FF2B5EF4-FFF2-40B4-BE49-F238E27FC236}">
                <a16:creationId xmlns:a16="http://schemas.microsoft.com/office/drawing/2014/main" id="{96B0EE48-F2CC-DD87-6729-25144C65475B}"/>
              </a:ext>
            </a:extLst>
          </p:cNvPr>
          <p:cNvSpPr txBox="1"/>
          <p:nvPr/>
        </p:nvSpPr>
        <p:spPr>
          <a:xfrm>
            <a:off x="7448416" y="4264140"/>
            <a:ext cx="3905384" cy="1200329"/>
          </a:xfrm>
          <a:prstGeom prst="rect">
            <a:avLst/>
          </a:prstGeom>
          <a:noFill/>
        </p:spPr>
        <p:txBody>
          <a:bodyPr wrap="square" rtlCol="0">
            <a:spAutoFit/>
          </a:bodyPr>
          <a:lstStyle/>
          <a:p>
            <a:pPr algn="ctr">
              <a:spcBef>
                <a:spcPts val="1800"/>
              </a:spcBef>
              <a:spcAft>
                <a:spcPts val="1800"/>
              </a:spcAft>
            </a:pPr>
            <a:r>
              <a:rPr lang="en-GB" sz="2400" b="1" dirty="0">
                <a:solidFill>
                  <a:schemeClr val="bg1"/>
                </a:solidFill>
                <a:latin typeface="Tahoma" panose="020B0604030504040204" pitchFamily="34" charset="0"/>
                <a:ea typeface="Tahoma" panose="020B0604030504040204" pitchFamily="34" charset="0"/>
                <a:cs typeface="Tahoma" panose="020B0604030504040204" pitchFamily="34" charset="0"/>
              </a:rPr>
              <a:t>Is there anything in this situation that makes you feel concerned </a:t>
            </a:r>
          </a:p>
        </p:txBody>
      </p:sp>
    </p:spTree>
    <p:extLst>
      <p:ext uri="{BB962C8B-B14F-4D97-AF65-F5344CB8AC3E}">
        <p14:creationId xmlns:p14="http://schemas.microsoft.com/office/powerpoint/2010/main" val="7098041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FDEA5-2012-DF76-FE8F-FCDFCC05684B}"/>
              </a:ext>
            </a:extLst>
          </p:cNvPr>
          <p:cNvSpPr>
            <a:spLocks noGrp="1"/>
          </p:cNvSpPr>
          <p:nvPr>
            <p:ph type="title" idx="4294967295"/>
          </p:nvPr>
        </p:nvSpPr>
        <p:spPr>
          <a:xfrm>
            <a:off x="838200" y="758317"/>
            <a:ext cx="4221480" cy="2935859"/>
          </a:xfrm>
        </p:spPr>
        <p:txBody>
          <a:bodyPr anchor="ctr">
            <a:noAutofit/>
          </a:bodyPr>
          <a:lstStyle/>
          <a:p>
            <a:r>
              <a:rPr lang="en-GB" b="1" dirty="0">
                <a:latin typeface="Tahoma" panose="020B0604030504040204" pitchFamily="34" charset="0"/>
                <a:ea typeface="Tahoma" panose="020B0604030504040204" pitchFamily="34" charset="0"/>
                <a:cs typeface="Tahoma" panose="020B0604030504040204" pitchFamily="34" charset="0"/>
              </a:rPr>
              <a:t>What to do if you suspect Child Exploitation is taking place </a:t>
            </a:r>
          </a:p>
        </p:txBody>
      </p:sp>
      <p:sp>
        <p:nvSpPr>
          <p:cNvPr id="4" name="TextBox 3">
            <a:extLst>
              <a:ext uri="{FF2B5EF4-FFF2-40B4-BE49-F238E27FC236}">
                <a16:creationId xmlns:a16="http://schemas.microsoft.com/office/drawing/2014/main" id="{77DA713E-D4FE-68C3-BCDD-A3575CD03141}"/>
              </a:ext>
            </a:extLst>
          </p:cNvPr>
          <p:cNvSpPr txBox="1"/>
          <p:nvPr/>
        </p:nvSpPr>
        <p:spPr>
          <a:xfrm>
            <a:off x="5852160" y="720566"/>
            <a:ext cx="5501640" cy="5416868"/>
          </a:xfrm>
          <a:prstGeom prst="rect">
            <a:avLst/>
          </a:prstGeom>
          <a:noFill/>
        </p:spPr>
        <p:txBody>
          <a:bodyPr wrap="square">
            <a:spAutoFit/>
          </a:bodyPr>
          <a:lstStyle/>
          <a:p>
            <a:r>
              <a:rPr lang="en-GB" sz="1600" dirty="0">
                <a:solidFill>
                  <a:schemeClr val="bg1"/>
                </a:solidFill>
                <a:latin typeface="Tahoma" panose="020B0604030504040204" pitchFamily="34" charset="0"/>
                <a:ea typeface="Tahoma" panose="020B0604030504040204" pitchFamily="34" charset="0"/>
                <a:cs typeface="Tahoma" panose="020B0604030504040204" pitchFamily="34" charset="0"/>
              </a:rPr>
              <a:t>Call the police on </a:t>
            </a:r>
            <a:r>
              <a:rPr lang="en-GB" sz="1600" b="1" dirty="0">
                <a:solidFill>
                  <a:schemeClr val="bg1"/>
                </a:solidFill>
                <a:latin typeface="Tahoma" panose="020B0604030504040204" pitchFamily="34" charset="0"/>
                <a:ea typeface="Tahoma" panose="020B0604030504040204" pitchFamily="34" charset="0"/>
                <a:cs typeface="Tahoma" panose="020B0604030504040204" pitchFamily="34" charset="0"/>
              </a:rPr>
              <a:t>101 </a:t>
            </a:r>
            <a:r>
              <a:rPr lang="en-GB" sz="1600" dirty="0">
                <a:solidFill>
                  <a:schemeClr val="bg1"/>
                </a:solidFill>
                <a:latin typeface="Tahoma" panose="020B0604030504040204" pitchFamily="34" charset="0"/>
                <a:ea typeface="Tahoma" panose="020B0604030504040204" pitchFamily="34" charset="0"/>
                <a:cs typeface="Tahoma" panose="020B0604030504040204" pitchFamily="34" charset="0"/>
              </a:rPr>
              <a:t>or </a:t>
            </a:r>
            <a:r>
              <a:rPr lang="en-GB" sz="1600" b="1" dirty="0">
                <a:solidFill>
                  <a:schemeClr val="bg1"/>
                </a:solidFill>
                <a:latin typeface="Tahoma" panose="020B0604030504040204" pitchFamily="34" charset="0"/>
                <a:ea typeface="Tahoma" panose="020B0604030504040204" pitchFamily="34" charset="0"/>
                <a:cs typeface="Tahoma" panose="020B0604030504040204" pitchFamily="34" charset="0"/>
              </a:rPr>
              <a:t>999 </a:t>
            </a:r>
            <a:r>
              <a:rPr lang="en-GB" sz="1600" dirty="0">
                <a:solidFill>
                  <a:schemeClr val="bg1"/>
                </a:solidFill>
                <a:latin typeface="Tahoma" panose="020B0604030504040204" pitchFamily="34" charset="0"/>
                <a:ea typeface="Tahoma" panose="020B0604030504040204" pitchFamily="34" charset="0"/>
                <a:cs typeface="Tahoma" panose="020B0604030504040204" pitchFamily="34" charset="0"/>
              </a:rPr>
              <a:t>in an emergency – if you are concerned a child is in the company of someone wishing to harm them you must always call 999.</a:t>
            </a:r>
          </a:p>
          <a:p>
            <a:endParaRPr lang="en-GB" sz="1600" dirty="0">
              <a:solidFill>
                <a:schemeClr val="bg1"/>
              </a:solidFill>
              <a:latin typeface="Tahoma" panose="020B0604030504040204" pitchFamily="34" charset="0"/>
              <a:ea typeface="Tahoma" panose="020B0604030504040204" pitchFamily="34" charset="0"/>
              <a:cs typeface="Tahoma" panose="020B0604030504040204" pitchFamily="34" charset="0"/>
            </a:endParaRPr>
          </a:p>
          <a:p>
            <a:r>
              <a:rPr lang="en-GB" sz="1600" dirty="0">
                <a:solidFill>
                  <a:schemeClr val="bg1"/>
                </a:solidFill>
                <a:latin typeface="Tahoma" panose="020B0604030504040204" pitchFamily="34" charset="0"/>
                <a:ea typeface="Tahoma" panose="020B0604030504040204" pitchFamily="34" charset="0"/>
                <a:cs typeface="Tahoma" panose="020B0604030504040204" pitchFamily="34" charset="0"/>
              </a:rPr>
              <a:t>You can also report to the police online. Only report your concerns when it is safe for you to do so, even if this is after the event that your concerns initially arose.</a:t>
            </a:r>
          </a:p>
          <a:p>
            <a:endParaRPr lang="en-GB" sz="1600" dirty="0">
              <a:solidFill>
                <a:schemeClr val="bg1"/>
              </a:solidFill>
              <a:latin typeface="Tahoma" panose="020B0604030504040204" pitchFamily="34" charset="0"/>
              <a:ea typeface="Tahoma" panose="020B0604030504040204" pitchFamily="34" charset="0"/>
              <a:cs typeface="Tahoma" panose="020B0604030504040204" pitchFamily="34" charset="0"/>
            </a:endParaRPr>
          </a:p>
          <a:p>
            <a:r>
              <a:rPr lang="en-GB" sz="1600" dirty="0">
                <a:solidFill>
                  <a:schemeClr val="bg1"/>
                </a:solidFill>
                <a:latin typeface="Tahoma" panose="020B0604030504040204" pitchFamily="34" charset="0"/>
                <a:ea typeface="Tahoma" panose="020B0604030504040204" pitchFamily="34" charset="0"/>
                <a:cs typeface="Tahoma" panose="020B0604030504040204" pitchFamily="34" charset="0"/>
              </a:rPr>
              <a:t>Contact your Neighbourhood Policing Team or Licensing Officer for further support.</a:t>
            </a:r>
          </a:p>
          <a:p>
            <a:endParaRPr lang="en-GB" sz="1600" dirty="0">
              <a:solidFill>
                <a:schemeClr val="bg1"/>
              </a:solidFill>
              <a:latin typeface="Tahoma" panose="020B0604030504040204" pitchFamily="34" charset="0"/>
              <a:ea typeface="Tahoma" panose="020B0604030504040204" pitchFamily="34" charset="0"/>
              <a:cs typeface="Tahoma" panose="020B0604030504040204" pitchFamily="34" charset="0"/>
            </a:endParaRPr>
          </a:p>
          <a:p>
            <a:r>
              <a:rPr lang="en-GB" sz="1600" dirty="0">
                <a:solidFill>
                  <a:schemeClr val="bg1"/>
                </a:solidFill>
                <a:latin typeface="Tahoma" panose="020B0604030504040204" pitchFamily="34" charset="0"/>
                <a:ea typeface="Tahoma" panose="020B0604030504040204" pitchFamily="34" charset="0"/>
                <a:cs typeface="Tahoma" panose="020B0604030504040204" pitchFamily="34" charset="0"/>
              </a:rPr>
              <a:t>Call Crimestoppers on </a:t>
            </a:r>
            <a:r>
              <a:rPr lang="en-GB" sz="1600" b="1" dirty="0">
                <a:solidFill>
                  <a:schemeClr val="bg1"/>
                </a:solidFill>
                <a:latin typeface="Tahoma" panose="020B0604030504040204" pitchFamily="34" charset="0"/>
                <a:ea typeface="Tahoma" panose="020B0604030504040204" pitchFamily="34" charset="0"/>
                <a:cs typeface="Tahoma" panose="020B0604030504040204" pitchFamily="34" charset="0"/>
              </a:rPr>
              <a:t>0800 555 111</a:t>
            </a:r>
            <a:r>
              <a:rPr lang="en-GB" sz="1600" dirty="0">
                <a:solidFill>
                  <a:schemeClr val="bg1"/>
                </a:solidFill>
                <a:latin typeface="Tahoma" panose="020B0604030504040204" pitchFamily="34" charset="0"/>
                <a:ea typeface="Tahoma" panose="020B0604030504040204" pitchFamily="34" charset="0"/>
                <a:cs typeface="Tahoma" panose="020B0604030504040204" pitchFamily="34" charset="0"/>
              </a:rPr>
              <a:t>. If you have information on child exploitation</a:t>
            </a:r>
          </a:p>
          <a:p>
            <a:r>
              <a:rPr lang="en-GB" sz="1600" dirty="0">
                <a:solidFill>
                  <a:schemeClr val="bg1"/>
                </a:solidFill>
                <a:latin typeface="Tahoma" panose="020B0604030504040204" pitchFamily="34" charset="0"/>
                <a:ea typeface="Tahoma" panose="020B0604030504040204" pitchFamily="34" charset="0"/>
                <a:cs typeface="Tahoma" panose="020B0604030504040204" pitchFamily="34" charset="0"/>
              </a:rPr>
              <a:t>and abuse or suspect it may be happening but want to remain completely anonymous, you can contact the independent charity Crimestoppers online or on the phone.</a:t>
            </a:r>
          </a:p>
          <a:p>
            <a:endParaRPr lang="en-GB" sz="1600" dirty="0">
              <a:solidFill>
                <a:schemeClr val="bg1"/>
              </a:solidFill>
              <a:latin typeface="Tahoma" panose="020B0604030504040204" pitchFamily="34" charset="0"/>
              <a:ea typeface="Tahoma" panose="020B0604030504040204" pitchFamily="34" charset="0"/>
              <a:cs typeface="Tahoma" panose="020B0604030504040204" pitchFamily="34" charset="0"/>
            </a:endParaRPr>
          </a:p>
          <a:p>
            <a:r>
              <a:rPr lang="en-GB" sz="1600" dirty="0">
                <a:solidFill>
                  <a:schemeClr val="bg1"/>
                </a:solidFill>
                <a:latin typeface="Tahoma" panose="020B0604030504040204" pitchFamily="34" charset="0"/>
                <a:ea typeface="Tahoma" panose="020B0604030504040204" pitchFamily="34" charset="0"/>
                <a:cs typeface="Tahoma" panose="020B0604030504040204" pitchFamily="34" charset="0"/>
              </a:rPr>
              <a:t>Call the NSPCC on </a:t>
            </a:r>
            <a:r>
              <a:rPr lang="en-GB" sz="1600" b="1" dirty="0">
                <a:solidFill>
                  <a:schemeClr val="bg1"/>
                </a:solidFill>
                <a:latin typeface="Tahoma" panose="020B0604030504040204" pitchFamily="34" charset="0"/>
                <a:ea typeface="Tahoma" panose="020B0604030504040204" pitchFamily="34" charset="0"/>
                <a:cs typeface="Tahoma" panose="020B0604030504040204" pitchFamily="34" charset="0"/>
              </a:rPr>
              <a:t>0808 800 5000. </a:t>
            </a:r>
            <a:r>
              <a:rPr lang="en-GB" sz="1600" dirty="0">
                <a:solidFill>
                  <a:schemeClr val="bg1"/>
                </a:solidFill>
                <a:latin typeface="Tahoma" panose="020B0604030504040204" pitchFamily="34" charset="0"/>
                <a:ea typeface="Tahoma" panose="020B0604030504040204" pitchFamily="34" charset="0"/>
                <a:cs typeface="Tahoma" panose="020B0604030504040204" pitchFamily="34" charset="0"/>
              </a:rPr>
              <a:t>The NSPCC helpline is staffed by trained</a:t>
            </a:r>
          </a:p>
          <a:p>
            <a:r>
              <a:rPr lang="en-GB" sz="1600" dirty="0">
                <a:solidFill>
                  <a:schemeClr val="bg1"/>
                </a:solidFill>
                <a:latin typeface="Tahoma" panose="020B0604030504040204" pitchFamily="34" charset="0"/>
                <a:ea typeface="Tahoma" panose="020B0604030504040204" pitchFamily="34" charset="0"/>
                <a:cs typeface="Tahoma" panose="020B0604030504040204" pitchFamily="34" charset="0"/>
              </a:rPr>
              <a:t>professionals who can provide expert advice and support if you’re concerned about a child.</a:t>
            </a:r>
            <a:endParaRPr lang="en-US" altLang="en-US" sz="14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7382442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FDEA5-2012-DF76-FE8F-FCDFCC05684B}"/>
              </a:ext>
            </a:extLst>
          </p:cNvPr>
          <p:cNvSpPr>
            <a:spLocks noGrp="1"/>
          </p:cNvSpPr>
          <p:nvPr>
            <p:ph type="title" idx="4294967295"/>
          </p:nvPr>
        </p:nvSpPr>
        <p:spPr>
          <a:xfrm>
            <a:off x="838200" y="758825"/>
            <a:ext cx="4221163" cy="2935288"/>
          </a:xfrm>
        </p:spPr>
        <p:txBody>
          <a:bodyPr anchor="ctr">
            <a:noAutofit/>
          </a:bodyPr>
          <a:lstStyle/>
          <a:p>
            <a:r>
              <a:rPr lang="en-GB" b="1" dirty="0">
                <a:latin typeface="Tahoma" panose="020B0604030504040204" pitchFamily="34" charset="0"/>
                <a:ea typeface="Tahoma" panose="020B0604030504040204" pitchFamily="34" charset="0"/>
                <a:cs typeface="Tahoma" panose="020B0604030504040204" pitchFamily="34" charset="0"/>
              </a:rPr>
              <a:t>What information you should provide to the police</a:t>
            </a:r>
          </a:p>
        </p:txBody>
      </p:sp>
      <p:sp>
        <p:nvSpPr>
          <p:cNvPr id="4" name="TextBox 3">
            <a:extLst>
              <a:ext uri="{FF2B5EF4-FFF2-40B4-BE49-F238E27FC236}">
                <a16:creationId xmlns:a16="http://schemas.microsoft.com/office/drawing/2014/main" id="{77DA713E-D4FE-68C3-BCDD-A3575CD03141}"/>
              </a:ext>
            </a:extLst>
          </p:cNvPr>
          <p:cNvSpPr txBox="1"/>
          <p:nvPr/>
        </p:nvSpPr>
        <p:spPr>
          <a:xfrm>
            <a:off x="5852160" y="720566"/>
            <a:ext cx="5501640" cy="5355312"/>
          </a:xfrm>
          <a:prstGeom prst="rect">
            <a:avLst/>
          </a:prstGeom>
          <a:noFill/>
        </p:spPr>
        <p:txBody>
          <a:bodyPr wrap="square">
            <a:spAutoFit/>
          </a:bodyPr>
          <a:lstStyle/>
          <a:p>
            <a:pPr marL="342900" indent="-342900">
              <a:spcBef>
                <a:spcPts val="1800"/>
              </a:spcBef>
              <a:buFont typeface="Arial" panose="020B0604020202020204" pitchFamily="34" charset="0"/>
              <a:buChar char="•"/>
              <a:defRPr/>
            </a:pPr>
            <a:r>
              <a:rPr lang="en-GB" altLang="en-US" dirty="0">
                <a:solidFill>
                  <a:schemeClr val="bg1"/>
                </a:solidFill>
                <a:latin typeface="Tahoma" panose="020B0604030504040204" pitchFamily="34" charset="0"/>
                <a:ea typeface="Tahoma" panose="020B0604030504040204" pitchFamily="34" charset="0"/>
                <a:cs typeface="Tahoma" panose="020B0604030504040204" pitchFamily="34" charset="0"/>
              </a:rPr>
              <a:t>What is the exact current location of the suspects and victim?  (i.e.  hotel room number, street address, drop off place, area of bar etc)</a:t>
            </a:r>
          </a:p>
          <a:p>
            <a:pPr marL="342900" indent="-342900">
              <a:spcBef>
                <a:spcPts val="1800"/>
              </a:spcBef>
              <a:buFont typeface="Arial" panose="020B0604020202020204" pitchFamily="34" charset="0"/>
              <a:buChar char="•"/>
              <a:defRPr/>
            </a:pPr>
            <a:r>
              <a:rPr lang="en-GB" altLang="en-US" dirty="0">
                <a:solidFill>
                  <a:schemeClr val="bg1"/>
                </a:solidFill>
                <a:latin typeface="Tahoma" panose="020B0604030504040204" pitchFamily="34" charset="0"/>
                <a:ea typeface="Tahoma" panose="020B0604030504040204" pitchFamily="34" charset="0"/>
                <a:cs typeface="Tahoma" panose="020B0604030504040204" pitchFamily="34" charset="0"/>
              </a:rPr>
              <a:t>Concise description of both the suspect and victim?</a:t>
            </a:r>
          </a:p>
          <a:p>
            <a:pPr marL="342900" indent="-342900">
              <a:spcBef>
                <a:spcPts val="1800"/>
              </a:spcBef>
              <a:buFont typeface="Arial" panose="020B0604020202020204" pitchFamily="34" charset="0"/>
              <a:buChar char="•"/>
              <a:defRPr/>
            </a:pPr>
            <a:r>
              <a:rPr lang="en-GB" altLang="en-US" dirty="0">
                <a:solidFill>
                  <a:schemeClr val="bg1"/>
                </a:solidFill>
                <a:latin typeface="Tahoma" panose="020B0604030504040204" pitchFamily="34" charset="0"/>
                <a:ea typeface="Tahoma" panose="020B0604030504040204" pitchFamily="34" charset="0"/>
                <a:cs typeface="Tahoma" panose="020B0604030504040204" pitchFamily="34" charset="0"/>
              </a:rPr>
              <a:t>If known, names and D.O.B of both suspect and victim? </a:t>
            </a:r>
          </a:p>
          <a:p>
            <a:pPr marL="342900" indent="-342900">
              <a:spcBef>
                <a:spcPts val="1800"/>
              </a:spcBef>
              <a:buFont typeface="Arial" panose="020B0604020202020204" pitchFamily="34" charset="0"/>
              <a:buChar char="•"/>
              <a:defRPr/>
            </a:pPr>
            <a:r>
              <a:rPr lang="en-GB" altLang="en-US" dirty="0">
                <a:solidFill>
                  <a:schemeClr val="bg1"/>
                </a:solidFill>
                <a:latin typeface="Tahoma" panose="020B0604030504040204" pitchFamily="34" charset="0"/>
                <a:ea typeface="Tahoma" panose="020B0604030504040204" pitchFamily="34" charset="0"/>
                <a:cs typeface="Tahoma" panose="020B0604030504040204" pitchFamily="34" charset="0"/>
              </a:rPr>
              <a:t>Any vehicles involved, if so colour, make, model and VRM?</a:t>
            </a:r>
          </a:p>
          <a:p>
            <a:pPr marL="342900" indent="-342900">
              <a:spcBef>
                <a:spcPts val="1800"/>
              </a:spcBef>
              <a:buFont typeface="Arial" panose="020B0604020202020204" pitchFamily="34" charset="0"/>
              <a:buChar char="•"/>
              <a:defRPr/>
            </a:pPr>
            <a:r>
              <a:rPr lang="en-GB" altLang="en-US" dirty="0">
                <a:solidFill>
                  <a:schemeClr val="bg1"/>
                </a:solidFill>
                <a:latin typeface="Tahoma" panose="020B0604030504040204" pitchFamily="34" charset="0"/>
                <a:ea typeface="Tahoma" panose="020B0604030504040204" pitchFamily="34" charset="0"/>
                <a:cs typeface="Tahoma" panose="020B0604030504040204" pitchFamily="34" charset="0"/>
              </a:rPr>
              <a:t>Who is the designated member of staff meeting police and where will they meet police?</a:t>
            </a:r>
          </a:p>
          <a:p>
            <a:pPr marL="342900" indent="-342900">
              <a:spcBef>
                <a:spcPts val="1800"/>
              </a:spcBef>
              <a:buFont typeface="Arial" panose="020B0604020202020204" pitchFamily="34" charset="0"/>
              <a:buChar char="•"/>
              <a:defRPr/>
            </a:pPr>
            <a:r>
              <a:rPr lang="en-GB" altLang="en-US" dirty="0">
                <a:solidFill>
                  <a:schemeClr val="bg1"/>
                </a:solidFill>
                <a:latin typeface="Tahoma" panose="020B0604030504040204" pitchFamily="34" charset="0"/>
                <a:ea typeface="Tahoma" panose="020B0604030504040204" pitchFamily="34" charset="0"/>
                <a:cs typeface="Tahoma" panose="020B0604030504040204" pitchFamily="34" charset="0"/>
              </a:rPr>
              <a:t>What are the specific reasons for concern? </a:t>
            </a:r>
          </a:p>
          <a:p>
            <a:pPr marL="342900" indent="-342900">
              <a:spcBef>
                <a:spcPts val="1800"/>
              </a:spcBef>
              <a:buFont typeface="Arial" panose="020B0604020202020204" pitchFamily="34" charset="0"/>
              <a:buChar char="•"/>
              <a:defRPr/>
            </a:pPr>
            <a:r>
              <a:rPr lang="en-GB" altLang="en-US" dirty="0">
                <a:solidFill>
                  <a:schemeClr val="bg1"/>
                </a:solidFill>
                <a:latin typeface="Tahoma" panose="020B0604030504040204" pitchFamily="34" charset="0"/>
                <a:ea typeface="Tahoma" panose="020B0604030504040204" pitchFamily="34" charset="0"/>
                <a:cs typeface="Tahoma" panose="020B0604030504040204" pitchFamily="34" charset="0"/>
              </a:rPr>
              <a:t>If suitable you will receive scene preservation advice</a:t>
            </a:r>
            <a:endParaRPr lang="en-GB"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 name="TextBox 2">
            <a:extLst>
              <a:ext uri="{FF2B5EF4-FFF2-40B4-BE49-F238E27FC236}">
                <a16:creationId xmlns:a16="http://schemas.microsoft.com/office/drawing/2014/main" id="{7FB85925-841C-DE1F-52B6-17A69C356204}"/>
              </a:ext>
            </a:extLst>
          </p:cNvPr>
          <p:cNvSpPr txBox="1"/>
          <p:nvPr/>
        </p:nvSpPr>
        <p:spPr>
          <a:xfrm>
            <a:off x="838200" y="4190596"/>
            <a:ext cx="3997271" cy="1569660"/>
          </a:xfrm>
          <a:prstGeom prst="rect">
            <a:avLst/>
          </a:prstGeom>
          <a:noFill/>
        </p:spPr>
        <p:txBody>
          <a:bodyPr wrap="square">
            <a:spAutoFit/>
          </a:bodyPr>
          <a:lstStyle/>
          <a:p>
            <a:pPr>
              <a:defRPr/>
            </a:pPr>
            <a:r>
              <a:rPr lang="en-GB" sz="1600" dirty="0">
                <a:latin typeface="Tahoma" panose="020B0604030504040204" pitchFamily="34" charset="0"/>
                <a:ea typeface="Tahoma" panose="020B0604030504040204" pitchFamily="34" charset="0"/>
                <a:cs typeface="Tahoma" panose="020B0604030504040204" pitchFamily="34" charset="0"/>
              </a:rPr>
              <a:t>When a call is made to police, quoting </a:t>
            </a:r>
            <a:r>
              <a:rPr lang="en-GB" sz="1600" b="1" dirty="0">
                <a:latin typeface="Tahoma" panose="020B0604030504040204" pitchFamily="34" charset="0"/>
                <a:ea typeface="Tahoma" panose="020B0604030504040204" pitchFamily="34" charset="0"/>
                <a:cs typeface="Tahoma" panose="020B0604030504040204" pitchFamily="34" charset="0"/>
              </a:rPr>
              <a:t>‘Operation Makesafe’,</a:t>
            </a:r>
            <a:r>
              <a:rPr lang="en-GB" sz="1600" dirty="0">
                <a:latin typeface="Tahoma" panose="020B0604030504040204" pitchFamily="34" charset="0"/>
                <a:ea typeface="Tahoma" panose="020B0604030504040204" pitchFamily="34" charset="0"/>
                <a:cs typeface="Tahoma" panose="020B0604030504040204" pitchFamily="34" charset="0"/>
              </a:rPr>
              <a:t> a trained police call handler will ask a series of questions, which will determine the </a:t>
            </a:r>
            <a:r>
              <a:rPr lang="en-US" sz="1600" dirty="0">
                <a:latin typeface="Tahoma" panose="020B0604030504040204" pitchFamily="34" charset="0"/>
                <a:ea typeface="Tahoma" panose="020B0604030504040204" pitchFamily="34" charset="0"/>
                <a:cs typeface="Tahoma" panose="020B0604030504040204" pitchFamily="34" charset="0"/>
              </a:rPr>
              <a:t>p</a:t>
            </a:r>
            <a:r>
              <a:rPr lang="en-US" altLang="en-US" sz="1600" dirty="0">
                <a:latin typeface="Tahoma" panose="020B0604030504040204" pitchFamily="34" charset="0"/>
                <a:ea typeface="Tahoma" panose="020B0604030504040204" pitchFamily="34" charset="0"/>
                <a:cs typeface="Tahoma" panose="020B0604030504040204" pitchFamily="34" charset="0"/>
              </a:rPr>
              <a:t>olice response graded appropriately, based on information supplied</a:t>
            </a:r>
            <a:endParaRPr lang="en-GB" sz="16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2379134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572BFD-8335-CCDE-5B15-4817ED6F02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D11FDD-9316-5730-2763-49DC6D5DDB40}"/>
              </a:ext>
            </a:extLst>
          </p:cNvPr>
          <p:cNvSpPr>
            <a:spLocks noGrp="1"/>
          </p:cNvSpPr>
          <p:nvPr>
            <p:ph type="ctrTitle"/>
          </p:nvPr>
        </p:nvSpPr>
        <p:spPr>
          <a:xfrm>
            <a:off x="804567" y="549339"/>
            <a:ext cx="5952694" cy="803973"/>
          </a:xfrm>
        </p:spPr>
        <p:txBody>
          <a:bodyPr>
            <a:normAutofit/>
          </a:bodyPr>
          <a:lstStyle/>
          <a:p>
            <a:r>
              <a:rPr lang="en-GB" sz="4800" b="0" dirty="0"/>
              <a:t>Thank you</a:t>
            </a:r>
          </a:p>
        </p:txBody>
      </p:sp>
      <p:sp>
        <p:nvSpPr>
          <p:cNvPr id="3" name="Title 1">
            <a:extLst>
              <a:ext uri="{FF2B5EF4-FFF2-40B4-BE49-F238E27FC236}">
                <a16:creationId xmlns:a16="http://schemas.microsoft.com/office/drawing/2014/main" id="{5A2A5815-9ADB-8014-9DAB-1043766EE7A1}"/>
              </a:ext>
            </a:extLst>
          </p:cNvPr>
          <p:cNvSpPr txBox="1">
            <a:spLocks/>
          </p:cNvSpPr>
          <p:nvPr/>
        </p:nvSpPr>
        <p:spPr>
          <a:xfrm>
            <a:off x="804566" y="2935573"/>
            <a:ext cx="6498441" cy="98685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b="1" kern="12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GB" dirty="0"/>
              <a:t>Any Questions?</a:t>
            </a:r>
          </a:p>
        </p:txBody>
      </p:sp>
    </p:spTree>
    <p:extLst>
      <p:ext uri="{BB962C8B-B14F-4D97-AF65-F5344CB8AC3E}">
        <p14:creationId xmlns:p14="http://schemas.microsoft.com/office/powerpoint/2010/main" val="912883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DC974CD-5122-1C5A-6CF4-9698A04994A0}"/>
              </a:ext>
            </a:extLst>
          </p:cNvPr>
          <p:cNvSpPr>
            <a:spLocks noGrp="1"/>
          </p:cNvSpPr>
          <p:nvPr>
            <p:ph type="title"/>
          </p:nvPr>
        </p:nvSpPr>
        <p:spPr/>
        <p:txBody>
          <a:bodyPr anchor="ctr"/>
          <a:lstStyle/>
          <a:p>
            <a:r>
              <a:rPr lang="en-GB" dirty="0"/>
              <a:t>Learning Objectives</a:t>
            </a:r>
          </a:p>
        </p:txBody>
      </p:sp>
      <p:sp>
        <p:nvSpPr>
          <p:cNvPr id="2" name="TextBox 1">
            <a:extLst>
              <a:ext uri="{FF2B5EF4-FFF2-40B4-BE49-F238E27FC236}">
                <a16:creationId xmlns:a16="http://schemas.microsoft.com/office/drawing/2014/main" id="{5C6AD4CD-BB92-9025-5374-ABF6FA514DEC}"/>
              </a:ext>
            </a:extLst>
          </p:cNvPr>
          <p:cNvSpPr txBox="1"/>
          <p:nvPr/>
        </p:nvSpPr>
        <p:spPr>
          <a:xfrm>
            <a:off x="838200" y="3429000"/>
            <a:ext cx="2042688" cy="1477328"/>
          </a:xfrm>
          <a:prstGeom prst="rect">
            <a:avLst/>
          </a:prstGeom>
          <a:noFill/>
        </p:spPr>
        <p:txBody>
          <a:bodyPr wrap="square" rtlCol="0">
            <a:spAutoFit/>
          </a:bodyPr>
          <a:lstStyle/>
          <a:p>
            <a:pPr algn="ctr"/>
            <a:r>
              <a:rPr lang="en-GB" dirty="0">
                <a:latin typeface="Tahoma" panose="020B0604030504040204" pitchFamily="34" charset="0"/>
                <a:ea typeface="Tahoma" panose="020B0604030504040204" pitchFamily="34" charset="0"/>
                <a:cs typeface="Tahoma" panose="020B0604030504040204" pitchFamily="34" charset="0"/>
              </a:rPr>
              <a:t>To understand what Operation Makesafe is and how it relates </a:t>
            </a:r>
            <a:br>
              <a:rPr lang="en-GB" dirty="0">
                <a:latin typeface="Tahoma" panose="020B0604030504040204" pitchFamily="34" charset="0"/>
                <a:ea typeface="Tahoma" panose="020B0604030504040204" pitchFamily="34" charset="0"/>
                <a:cs typeface="Tahoma" panose="020B0604030504040204" pitchFamily="34" charset="0"/>
              </a:rPr>
            </a:br>
            <a:r>
              <a:rPr lang="en-GB" dirty="0">
                <a:latin typeface="Tahoma" panose="020B0604030504040204" pitchFamily="34" charset="0"/>
                <a:ea typeface="Tahoma" panose="020B0604030504040204" pitchFamily="34" charset="0"/>
                <a:cs typeface="Tahoma" panose="020B0604030504040204" pitchFamily="34" charset="0"/>
              </a:rPr>
              <a:t>to you.</a:t>
            </a:r>
          </a:p>
        </p:txBody>
      </p:sp>
      <p:sp>
        <p:nvSpPr>
          <p:cNvPr id="3" name="TextBox 2">
            <a:extLst>
              <a:ext uri="{FF2B5EF4-FFF2-40B4-BE49-F238E27FC236}">
                <a16:creationId xmlns:a16="http://schemas.microsoft.com/office/drawing/2014/main" id="{9B75B96D-ABDD-3CDD-ACA7-A5BBE4BA9A49}"/>
              </a:ext>
            </a:extLst>
          </p:cNvPr>
          <p:cNvSpPr txBox="1"/>
          <p:nvPr/>
        </p:nvSpPr>
        <p:spPr>
          <a:xfrm>
            <a:off x="5057210" y="3429000"/>
            <a:ext cx="2267662" cy="1477328"/>
          </a:xfrm>
          <a:prstGeom prst="rect">
            <a:avLst/>
          </a:prstGeom>
          <a:noFill/>
        </p:spPr>
        <p:txBody>
          <a:bodyPr wrap="square" lIns="91440" tIns="45720" rIns="91440" bIns="45720" rtlCol="0" anchor="t">
            <a:spAutoFit/>
          </a:bodyPr>
          <a:lstStyle/>
          <a:p>
            <a:pPr algn="ctr"/>
            <a:r>
              <a:rPr lang="en-GB" dirty="0">
                <a:latin typeface="Tahoma" panose="020B0604030504040204" pitchFamily="34" charset="0"/>
                <a:ea typeface="Tahoma" panose="020B0604030504040204" pitchFamily="34" charset="0"/>
                <a:cs typeface="Tahoma" panose="020B0604030504040204" pitchFamily="34" charset="0"/>
              </a:rPr>
              <a:t>To recognise your responsibilities around safeguarding within the workplace.</a:t>
            </a:r>
          </a:p>
        </p:txBody>
      </p:sp>
      <p:sp>
        <p:nvSpPr>
          <p:cNvPr id="4" name="TextBox 3">
            <a:extLst>
              <a:ext uri="{FF2B5EF4-FFF2-40B4-BE49-F238E27FC236}">
                <a16:creationId xmlns:a16="http://schemas.microsoft.com/office/drawing/2014/main" id="{CC49AE03-6579-7AC8-C358-7B6E8D76A183}"/>
              </a:ext>
            </a:extLst>
          </p:cNvPr>
          <p:cNvSpPr txBox="1"/>
          <p:nvPr/>
        </p:nvSpPr>
        <p:spPr>
          <a:xfrm>
            <a:off x="2990875" y="3429000"/>
            <a:ext cx="1956348" cy="646331"/>
          </a:xfrm>
          <a:prstGeom prst="rect">
            <a:avLst/>
          </a:prstGeom>
          <a:noFill/>
        </p:spPr>
        <p:txBody>
          <a:bodyPr wrap="square" rtlCol="0">
            <a:spAutoFit/>
          </a:bodyPr>
          <a:lstStyle/>
          <a:p>
            <a:pPr algn="ctr"/>
            <a:r>
              <a:rPr lang="en-GB" dirty="0">
                <a:latin typeface="Tahoma" panose="020B0604030504040204" pitchFamily="34" charset="0"/>
                <a:ea typeface="Tahoma" panose="020B0604030504040204" pitchFamily="34" charset="0"/>
                <a:cs typeface="Tahoma" panose="020B0604030504040204" pitchFamily="34" charset="0"/>
              </a:rPr>
              <a:t>To learn about child exploitation.</a:t>
            </a:r>
          </a:p>
        </p:txBody>
      </p:sp>
      <p:sp>
        <p:nvSpPr>
          <p:cNvPr id="8" name="TextBox 7">
            <a:extLst>
              <a:ext uri="{FF2B5EF4-FFF2-40B4-BE49-F238E27FC236}">
                <a16:creationId xmlns:a16="http://schemas.microsoft.com/office/drawing/2014/main" id="{2F11AADB-4C1D-9BBA-C843-AFEC89D5D556}"/>
              </a:ext>
            </a:extLst>
          </p:cNvPr>
          <p:cNvSpPr txBox="1"/>
          <p:nvPr/>
        </p:nvSpPr>
        <p:spPr>
          <a:xfrm>
            <a:off x="7339685" y="3429000"/>
            <a:ext cx="1915815" cy="923330"/>
          </a:xfrm>
          <a:prstGeom prst="rect">
            <a:avLst/>
          </a:prstGeom>
          <a:noFill/>
        </p:spPr>
        <p:txBody>
          <a:bodyPr wrap="square" rtlCol="0">
            <a:spAutoFit/>
          </a:bodyPr>
          <a:lstStyle/>
          <a:p>
            <a:pPr algn="ctr"/>
            <a:r>
              <a:rPr lang="en-GB" dirty="0">
                <a:latin typeface="Tahoma" panose="020B0604030504040204" pitchFamily="34" charset="0"/>
                <a:ea typeface="Tahoma" panose="020B0604030504040204" pitchFamily="34" charset="0"/>
                <a:cs typeface="Tahoma" panose="020B0604030504040204" pitchFamily="34" charset="0"/>
              </a:rPr>
              <a:t>To identify the children who could beat risk.</a:t>
            </a:r>
          </a:p>
        </p:txBody>
      </p:sp>
      <p:sp>
        <p:nvSpPr>
          <p:cNvPr id="9" name="TextBox 8">
            <a:extLst>
              <a:ext uri="{FF2B5EF4-FFF2-40B4-BE49-F238E27FC236}">
                <a16:creationId xmlns:a16="http://schemas.microsoft.com/office/drawing/2014/main" id="{6A9E3D6E-63E7-EDCD-F482-0A44ABC05C09}"/>
              </a:ext>
            </a:extLst>
          </p:cNvPr>
          <p:cNvSpPr txBox="1"/>
          <p:nvPr/>
        </p:nvSpPr>
        <p:spPr>
          <a:xfrm>
            <a:off x="9365487" y="3429000"/>
            <a:ext cx="1988313" cy="1477328"/>
          </a:xfrm>
          <a:prstGeom prst="rect">
            <a:avLst/>
          </a:prstGeom>
          <a:noFill/>
        </p:spPr>
        <p:txBody>
          <a:bodyPr wrap="square" lIns="91440" tIns="45720" rIns="91440" bIns="45720" rtlCol="0" anchor="t">
            <a:spAutoFit/>
          </a:bodyPr>
          <a:lstStyle/>
          <a:p>
            <a:pPr algn="ctr"/>
            <a:r>
              <a:rPr lang="en-GB" dirty="0">
                <a:latin typeface="Tahoma" panose="020B0604030504040204" pitchFamily="34" charset="0"/>
                <a:ea typeface="Tahoma" panose="020B0604030504040204" pitchFamily="34" charset="0"/>
                <a:cs typeface="Tahoma" panose="020B0604030504040204" pitchFamily="34" charset="0"/>
              </a:rPr>
              <a:t>To feel confident in taking action and knowing how to report your concerns.</a:t>
            </a:r>
          </a:p>
        </p:txBody>
      </p:sp>
      <p:pic>
        <p:nvPicPr>
          <p:cNvPr id="19" name="Graphic 18" descr="Checkbox Ticked with solid fill">
            <a:extLst>
              <a:ext uri="{FF2B5EF4-FFF2-40B4-BE49-F238E27FC236}">
                <a16:creationId xmlns:a16="http://schemas.microsoft.com/office/drawing/2014/main" id="{362CDB7A-4953-68CF-8E13-580AB13D4515}"/>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356624" y="2401974"/>
            <a:ext cx="1005840" cy="1005840"/>
          </a:xfrm>
          <a:prstGeom prst="rect">
            <a:avLst/>
          </a:prstGeom>
        </p:spPr>
      </p:pic>
      <p:pic>
        <p:nvPicPr>
          <p:cNvPr id="20" name="Graphic 19" descr="Checkbox Ticked with solid fill">
            <a:extLst>
              <a:ext uri="{FF2B5EF4-FFF2-40B4-BE49-F238E27FC236}">
                <a16:creationId xmlns:a16="http://schemas.microsoft.com/office/drawing/2014/main" id="{38996D58-BA00-8446-A43D-835AD09B45C6}"/>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3514608" y="2401974"/>
            <a:ext cx="1005840" cy="1005840"/>
          </a:xfrm>
          <a:prstGeom prst="rect">
            <a:avLst/>
          </a:prstGeom>
        </p:spPr>
      </p:pic>
      <p:pic>
        <p:nvPicPr>
          <p:cNvPr id="21" name="Graphic 20" descr="Checkbox Ticked with solid fill">
            <a:extLst>
              <a:ext uri="{FF2B5EF4-FFF2-40B4-BE49-F238E27FC236}">
                <a16:creationId xmlns:a16="http://schemas.microsoft.com/office/drawing/2014/main" id="{10D0BF36-C36A-3D16-265F-5A2C2A71058B}"/>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5703281" y="2401974"/>
            <a:ext cx="1005840" cy="1005840"/>
          </a:xfrm>
          <a:prstGeom prst="rect">
            <a:avLst/>
          </a:prstGeom>
        </p:spPr>
      </p:pic>
      <p:pic>
        <p:nvPicPr>
          <p:cNvPr id="22" name="Graphic 21" descr="Checkbox Ticked with solid fill">
            <a:extLst>
              <a:ext uri="{FF2B5EF4-FFF2-40B4-BE49-F238E27FC236}">
                <a16:creationId xmlns:a16="http://schemas.microsoft.com/office/drawing/2014/main" id="{029DDE17-34E8-226F-EECF-A64E08A45291}"/>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7769616" y="2401974"/>
            <a:ext cx="1005840" cy="1005840"/>
          </a:xfrm>
          <a:prstGeom prst="rect">
            <a:avLst/>
          </a:prstGeom>
        </p:spPr>
      </p:pic>
      <p:pic>
        <p:nvPicPr>
          <p:cNvPr id="23" name="Graphic 22" descr="Checkbox Ticked with solid fill">
            <a:extLst>
              <a:ext uri="{FF2B5EF4-FFF2-40B4-BE49-F238E27FC236}">
                <a16:creationId xmlns:a16="http://schemas.microsoft.com/office/drawing/2014/main" id="{5B2A8FEE-1A3A-4D8F-E46B-3D6D8D71F2A0}"/>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9903216" y="2401974"/>
            <a:ext cx="1005840" cy="1005840"/>
          </a:xfrm>
          <a:prstGeom prst="rect">
            <a:avLst/>
          </a:prstGeom>
        </p:spPr>
      </p:pic>
    </p:spTree>
    <p:extLst>
      <p:ext uri="{BB962C8B-B14F-4D97-AF65-F5344CB8AC3E}">
        <p14:creationId xmlns:p14="http://schemas.microsoft.com/office/powerpoint/2010/main" val="39856195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FDEA5-2012-DF76-FE8F-FCDFCC05684B}"/>
              </a:ext>
            </a:extLst>
          </p:cNvPr>
          <p:cNvSpPr>
            <a:spLocks noGrp="1"/>
          </p:cNvSpPr>
          <p:nvPr>
            <p:ph type="title" idx="4294967295"/>
          </p:nvPr>
        </p:nvSpPr>
        <p:spPr>
          <a:xfrm>
            <a:off x="834099" y="365125"/>
            <a:ext cx="10515600" cy="1325563"/>
          </a:xfrm>
        </p:spPr>
        <p:txBody>
          <a:bodyPr anchor="ctr"/>
          <a:lstStyle/>
          <a:p>
            <a:r>
              <a:rPr lang="en-GB" b="1" dirty="0">
                <a:solidFill>
                  <a:schemeClr val="bg1"/>
                </a:solidFill>
                <a:latin typeface="Tahoma" panose="020B0604030504040204" pitchFamily="34" charset="0"/>
                <a:ea typeface="Tahoma" panose="020B0604030504040204" pitchFamily="34" charset="0"/>
                <a:cs typeface="Tahoma" panose="020B0604030504040204" pitchFamily="34" charset="0"/>
              </a:rPr>
              <a:t>What is Operation </a:t>
            </a:r>
            <a:r>
              <a:rPr lang="en-GB" b="1" dirty="0" err="1">
                <a:solidFill>
                  <a:schemeClr val="bg1"/>
                </a:solidFill>
                <a:latin typeface="Tahoma" panose="020B0604030504040204" pitchFamily="34" charset="0"/>
                <a:ea typeface="Tahoma" panose="020B0604030504040204" pitchFamily="34" charset="0"/>
                <a:cs typeface="Tahoma" panose="020B0604030504040204" pitchFamily="34" charset="0"/>
              </a:rPr>
              <a:t>Makesafe</a:t>
            </a:r>
            <a:endParaRPr lang="en-GB"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9" name="TextBox 8">
            <a:extLst>
              <a:ext uri="{FF2B5EF4-FFF2-40B4-BE49-F238E27FC236}">
                <a16:creationId xmlns:a16="http://schemas.microsoft.com/office/drawing/2014/main" id="{651DCB84-7AC1-6AEA-0633-3F7FEB79EDF4}"/>
              </a:ext>
            </a:extLst>
          </p:cNvPr>
          <p:cNvSpPr txBox="1"/>
          <p:nvPr/>
        </p:nvSpPr>
        <p:spPr>
          <a:xfrm>
            <a:off x="834099" y="3132377"/>
            <a:ext cx="2116365" cy="2031325"/>
          </a:xfrm>
          <a:prstGeom prst="rect">
            <a:avLst/>
          </a:prstGeom>
          <a:noFill/>
        </p:spPr>
        <p:txBody>
          <a:bodyPr wrap="square">
            <a:spAutoFit/>
          </a:bodyPr>
          <a:lstStyle/>
          <a:p>
            <a:r>
              <a:rPr lang="en-GB" dirty="0">
                <a:solidFill>
                  <a:schemeClr val="bg1"/>
                </a:solidFill>
                <a:latin typeface="Tahoma" panose="020B0604030504040204" pitchFamily="34" charset="0"/>
                <a:ea typeface="Tahoma" panose="020B0604030504040204" pitchFamily="34" charset="0"/>
                <a:cs typeface="Tahoma" panose="020B0604030504040204" pitchFamily="34" charset="0"/>
              </a:rPr>
              <a:t>Police forces working with hotels since 2011 to raise awareness of CSE with staff and businesses to increase reporting.</a:t>
            </a:r>
          </a:p>
        </p:txBody>
      </p:sp>
      <p:sp>
        <p:nvSpPr>
          <p:cNvPr id="12" name="TextBox 11">
            <a:extLst>
              <a:ext uri="{FF2B5EF4-FFF2-40B4-BE49-F238E27FC236}">
                <a16:creationId xmlns:a16="http://schemas.microsoft.com/office/drawing/2014/main" id="{2458DB51-0A28-1BD0-13AA-53B858E5D683}"/>
              </a:ext>
            </a:extLst>
          </p:cNvPr>
          <p:cNvSpPr txBox="1"/>
          <p:nvPr/>
        </p:nvSpPr>
        <p:spPr>
          <a:xfrm>
            <a:off x="3800676" y="3132377"/>
            <a:ext cx="2116365" cy="2031325"/>
          </a:xfrm>
          <a:prstGeom prst="rect">
            <a:avLst/>
          </a:prstGeom>
          <a:noFill/>
        </p:spPr>
        <p:txBody>
          <a:bodyPr wrap="square">
            <a:spAutoFit/>
          </a:bodyPr>
          <a:lstStyle/>
          <a:p>
            <a:r>
              <a:rPr lang="en-GB" dirty="0">
                <a:solidFill>
                  <a:schemeClr val="bg1"/>
                </a:solidFill>
                <a:latin typeface="Tahoma" panose="020B0604030504040204" pitchFamily="34" charset="0"/>
                <a:ea typeface="Tahoma" panose="020B0604030504040204" pitchFamily="34" charset="0"/>
                <a:cs typeface="Tahoma" panose="020B0604030504040204" pitchFamily="34" charset="0"/>
              </a:rPr>
              <a:t>Approach includes delivery of training to hotels as well as test purchase operations to check levels of staff awareness.</a:t>
            </a:r>
          </a:p>
        </p:txBody>
      </p:sp>
      <p:sp>
        <p:nvSpPr>
          <p:cNvPr id="13" name="TextBox 12">
            <a:extLst>
              <a:ext uri="{FF2B5EF4-FFF2-40B4-BE49-F238E27FC236}">
                <a16:creationId xmlns:a16="http://schemas.microsoft.com/office/drawing/2014/main" id="{B51FD375-EA20-4801-DC7C-9236B7CADBCD}"/>
              </a:ext>
            </a:extLst>
          </p:cNvPr>
          <p:cNvSpPr txBox="1"/>
          <p:nvPr/>
        </p:nvSpPr>
        <p:spPr>
          <a:xfrm>
            <a:off x="6767253" y="3132377"/>
            <a:ext cx="1778351" cy="1477328"/>
          </a:xfrm>
          <a:prstGeom prst="rect">
            <a:avLst/>
          </a:prstGeom>
          <a:noFill/>
        </p:spPr>
        <p:txBody>
          <a:bodyPr wrap="square">
            <a:spAutoFit/>
          </a:bodyPr>
          <a:lstStyle/>
          <a:p>
            <a:r>
              <a:rPr lang="en-GB" dirty="0">
                <a:solidFill>
                  <a:schemeClr val="bg1"/>
                </a:solidFill>
                <a:latin typeface="Tahoma" panose="020B0604030504040204" pitchFamily="34" charset="0"/>
                <a:ea typeface="Tahoma" panose="020B0604030504040204" pitchFamily="34" charset="0"/>
                <a:cs typeface="Tahoma" panose="020B0604030504040204" pitchFamily="34" charset="0"/>
              </a:rPr>
              <a:t>Significant local variation in operational approach to </a:t>
            </a:r>
            <a:r>
              <a:rPr lang="en-GB" dirty="0" err="1">
                <a:solidFill>
                  <a:schemeClr val="bg1"/>
                </a:solidFill>
                <a:latin typeface="Tahoma" panose="020B0604030504040204" pitchFamily="34" charset="0"/>
                <a:ea typeface="Tahoma" panose="020B0604030504040204" pitchFamily="34" charset="0"/>
                <a:cs typeface="Tahoma" panose="020B0604030504040204" pitchFamily="34" charset="0"/>
              </a:rPr>
              <a:t>Makesafe</a:t>
            </a:r>
            <a:r>
              <a:rPr lang="en-GB" dirty="0">
                <a:solidFill>
                  <a:schemeClr val="bg1"/>
                </a:solidFill>
                <a:latin typeface="Tahoma" panose="020B0604030504040204" pitchFamily="34" charset="0"/>
                <a:ea typeface="Tahoma" panose="020B0604030504040204" pitchFamily="34" charset="0"/>
                <a:cs typeface="Tahoma" panose="020B0604030504040204" pitchFamily="34" charset="0"/>
              </a:rPr>
              <a:t>.</a:t>
            </a:r>
          </a:p>
        </p:txBody>
      </p:sp>
      <p:sp>
        <p:nvSpPr>
          <p:cNvPr id="14" name="TextBox 13">
            <a:extLst>
              <a:ext uri="{FF2B5EF4-FFF2-40B4-BE49-F238E27FC236}">
                <a16:creationId xmlns:a16="http://schemas.microsoft.com/office/drawing/2014/main" id="{9EA96618-B99D-B7A0-AA97-6F1A1EA65416}"/>
              </a:ext>
            </a:extLst>
          </p:cNvPr>
          <p:cNvSpPr txBox="1"/>
          <p:nvPr/>
        </p:nvSpPr>
        <p:spPr>
          <a:xfrm>
            <a:off x="9395818" y="3132377"/>
            <a:ext cx="2116365" cy="1477328"/>
          </a:xfrm>
          <a:prstGeom prst="rect">
            <a:avLst/>
          </a:prstGeom>
          <a:noFill/>
        </p:spPr>
        <p:txBody>
          <a:bodyPr wrap="square">
            <a:spAutoFit/>
          </a:bodyPr>
          <a:lstStyle/>
          <a:p>
            <a:r>
              <a:rPr lang="en-GB" dirty="0">
                <a:solidFill>
                  <a:schemeClr val="bg1"/>
                </a:solidFill>
                <a:latin typeface="Tahoma" panose="020B0604030504040204" pitchFamily="34" charset="0"/>
                <a:ea typeface="Tahoma" panose="020B0604030504040204" pitchFamily="34" charset="0"/>
                <a:cs typeface="Tahoma" panose="020B0604030504040204" pitchFamily="34" charset="0"/>
              </a:rPr>
              <a:t>CSE Taskforce adopted the national ownership of </a:t>
            </a:r>
            <a:r>
              <a:rPr lang="en-GB" dirty="0" err="1">
                <a:solidFill>
                  <a:schemeClr val="bg1"/>
                </a:solidFill>
                <a:latin typeface="Tahoma" panose="020B0604030504040204" pitchFamily="34" charset="0"/>
                <a:ea typeface="Tahoma" panose="020B0604030504040204" pitchFamily="34" charset="0"/>
                <a:cs typeface="Tahoma" panose="020B0604030504040204" pitchFamily="34" charset="0"/>
              </a:rPr>
              <a:t>Makesafe</a:t>
            </a:r>
            <a:r>
              <a:rPr lang="en-GB" dirty="0">
                <a:solidFill>
                  <a:schemeClr val="bg1"/>
                </a:solidFill>
                <a:latin typeface="Tahoma" panose="020B0604030504040204" pitchFamily="34" charset="0"/>
                <a:ea typeface="Tahoma" panose="020B0604030504040204" pitchFamily="34" charset="0"/>
                <a:cs typeface="Tahoma" panose="020B0604030504040204" pitchFamily="34" charset="0"/>
              </a:rPr>
              <a:t> in December 2023.</a:t>
            </a:r>
          </a:p>
        </p:txBody>
      </p:sp>
      <p:pic>
        <p:nvPicPr>
          <p:cNvPr id="11" name="Picture 10" descr="A white icon of a person pointing at a computer screen&#10;&#10;Description automatically generated">
            <a:extLst>
              <a:ext uri="{FF2B5EF4-FFF2-40B4-BE49-F238E27FC236}">
                <a16:creationId xmlns:a16="http://schemas.microsoft.com/office/drawing/2014/main" id="{5DE1BD68-A38B-69B2-9EB2-FE4767BDF78E}"/>
              </a:ext>
            </a:extLst>
          </p:cNvPr>
          <p:cNvPicPr>
            <a:picLocks noChangeAspect="1"/>
          </p:cNvPicPr>
          <p:nvPr/>
        </p:nvPicPr>
        <p:blipFill>
          <a:blip r:embed="rId2"/>
          <a:stretch>
            <a:fillRect/>
          </a:stretch>
        </p:blipFill>
        <p:spPr>
          <a:xfrm>
            <a:off x="3894684" y="2120067"/>
            <a:ext cx="930721" cy="930721"/>
          </a:xfrm>
          <a:prstGeom prst="rect">
            <a:avLst/>
          </a:prstGeom>
        </p:spPr>
      </p:pic>
      <p:pic>
        <p:nvPicPr>
          <p:cNvPr id="16" name="Picture 15" descr="A white and black logo&#10;&#10;Description automatically generated">
            <a:extLst>
              <a:ext uri="{FF2B5EF4-FFF2-40B4-BE49-F238E27FC236}">
                <a16:creationId xmlns:a16="http://schemas.microsoft.com/office/drawing/2014/main" id="{2A6E8A2C-1590-B072-C7A2-65F73301071C}"/>
              </a:ext>
            </a:extLst>
          </p:cNvPr>
          <p:cNvPicPr>
            <a:picLocks noChangeAspect="1"/>
          </p:cNvPicPr>
          <p:nvPr/>
        </p:nvPicPr>
        <p:blipFill>
          <a:blip r:embed="rId3"/>
          <a:stretch>
            <a:fillRect/>
          </a:stretch>
        </p:blipFill>
        <p:spPr>
          <a:xfrm>
            <a:off x="6678668" y="2120067"/>
            <a:ext cx="930721" cy="930721"/>
          </a:xfrm>
          <a:prstGeom prst="rect">
            <a:avLst/>
          </a:prstGeom>
        </p:spPr>
      </p:pic>
      <p:pic>
        <p:nvPicPr>
          <p:cNvPr id="18" name="Picture 17" descr="A white icon of a clipboard&#10;&#10;Description automatically generated">
            <a:extLst>
              <a:ext uri="{FF2B5EF4-FFF2-40B4-BE49-F238E27FC236}">
                <a16:creationId xmlns:a16="http://schemas.microsoft.com/office/drawing/2014/main" id="{85D291CA-D303-BCA7-5919-210EDC874DDA}"/>
              </a:ext>
            </a:extLst>
          </p:cNvPr>
          <p:cNvPicPr>
            <a:picLocks noChangeAspect="1"/>
          </p:cNvPicPr>
          <p:nvPr/>
        </p:nvPicPr>
        <p:blipFill>
          <a:blip r:embed="rId4"/>
          <a:stretch>
            <a:fillRect/>
          </a:stretch>
        </p:blipFill>
        <p:spPr>
          <a:xfrm>
            <a:off x="9252870" y="2120067"/>
            <a:ext cx="930721" cy="930721"/>
          </a:xfrm>
          <a:prstGeom prst="rect">
            <a:avLst/>
          </a:prstGeom>
        </p:spPr>
      </p:pic>
      <p:pic>
        <p:nvPicPr>
          <p:cNvPr id="22" name="Picture 21" descr="A white and black logo&#10;&#10;Description automatically generated">
            <a:extLst>
              <a:ext uri="{FF2B5EF4-FFF2-40B4-BE49-F238E27FC236}">
                <a16:creationId xmlns:a16="http://schemas.microsoft.com/office/drawing/2014/main" id="{1F990763-C8BA-5DA7-6BA6-4DAB5C70B7BB}"/>
              </a:ext>
            </a:extLst>
          </p:cNvPr>
          <p:cNvPicPr>
            <a:picLocks noChangeAspect="1"/>
          </p:cNvPicPr>
          <p:nvPr/>
        </p:nvPicPr>
        <p:blipFill>
          <a:blip r:embed="rId5"/>
          <a:stretch>
            <a:fillRect/>
          </a:stretch>
        </p:blipFill>
        <p:spPr>
          <a:xfrm>
            <a:off x="707192" y="2120066"/>
            <a:ext cx="930721" cy="930721"/>
          </a:xfrm>
          <a:prstGeom prst="rect">
            <a:avLst/>
          </a:prstGeom>
        </p:spPr>
      </p:pic>
    </p:spTree>
    <p:extLst>
      <p:ext uri="{BB962C8B-B14F-4D97-AF65-F5344CB8AC3E}">
        <p14:creationId xmlns:p14="http://schemas.microsoft.com/office/powerpoint/2010/main" val="38869054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descr="Operation Makesafe Animation">
            <a:hlinkClick r:id="" action="ppaction://media"/>
            <a:extLst>
              <a:ext uri="{FF2B5EF4-FFF2-40B4-BE49-F238E27FC236}">
                <a16:creationId xmlns:a16="http://schemas.microsoft.com/office/drawing/2014/main" id="{39D17806-29A9-D5CF-3B04-AB862DFD22C9}"/>
              </a:ext>
            </a:extLst>
          </p:cNvPr>
          <p:cNvPicPr>
            <a:picLocks noRot="1" noChangeAspect="1"/>
          </p:cNvPicPr>
          <p:nvPr>
            <a:videoFile r:link="rId1"/>
          </p:nvPr>
        </p:nvPicPr>
        <p:blipFill>
          <a:blip r:embed="rId3"/>
          <a:srcRect b="443"/>
          <a:stretch>
            <a:fillRect/>
          </a:stretch>
        </p:blipFill>
        <p:spPr>
          <a:xfrm>
            <a:off x="2380063" y="1690688"/>
            <a:ext cx="7431873" cy="4180429"/>
          </a:xfrm>
          <a:prstGeom prst="rect">
            <a:avLst/>
          </a:prstGeom>
          <a:noFill/>
        </p:spPr>
      </p:pic>
      <p:sp>
        <p:nvSpPr>
          <p:cNvPr id="2" name="Title 4">
            <a:extLst>
              <a:ext uri="{FF2B5EF4-FFF2-40B4-BE49-F238E27FC236}">
                <a16:creationId xmlns:a16="http://schemas.microsoft.com/office/drawing/2014/main" id="{EF7FE490-8AD7-AE80-492C-9AA6528090D6}"/>
              </a:ext>
            </a:extLst>
          </p:cNvPr>
          <p:cNvSpPr>
            <a:spLocks noGrp="1"/>
          </p:cNvSpPr>
          <p:nvPr>
            <p:ph type="title"/>
          </p:nvPr>
        </p:nvSpPr>
        <p:spPr>
          <a:xfrm>
            <a:off x="838200" y="365125"/>
            <a:ext cx="10515600" cy="1325563"/>
          </a:xfrm>
        </p:spPr>
        <p:txBody>
          <a:bodyPr anchor="ctr"/>
          <a:lstStyle/>
          <a:p>
            <a:r>
              <a:rPr lang="en-GB" b="1" i="0" dirty="0">
                <a:solidFill>
                  <a:srgbClr val="0F0F0F"/>
                </a:solidFill>
                <a:effectLst/>
                <a:highlight>
                  <a:srgbClr val="FFFFFF"/>
                </a:highlight>
                <a:latin typeface="Roboto" panose="02000000000000000000" pitchFamily="2" charset="0"/>
              </a:rPr>
              <a:t>Operation </a:t>
            </a:r>
            <a:r>
              <a:rPr lang="en-GB" b="1" i="0" dirty="0" err="1">
                <a:solidFill>
                  <a:srgbClr val="0F0F0F"/>
                </a:solidFill>
                <a:effectLst/>
                <a:highlight>
                  <a:srgbClr val="FFFFFF"/>
                </a:highlight>
                <a:latin typeface="Roboto" panose="02000000000000000000" pitchFamily="2" charset="0"/>
              </a:rPr>
              <a:t>Makesafe</a:t>
            </a:r>
            <a:r>
              <a:rPr lang="en-GB" b="1" i="0" dirty="0">
                <a:solidFill>
                  <a:srgbClr val="0F0F0F"/>
                </a:solidFill>
                <a:effectLst/>
                <a:highlight>
                  <a:srgbClr val="FFFFFF"/>
                </a:highlight>
                <a:latin typeface="Roboto" panose="02000000000000000000" pitchFamily="2" charset="0"/>
              </a:rPr>
              <a:t> Animation</a:t>
            </a:r>
            <a:endParaRPr lang="en-GB" dirty="0"/>
          </a:p>
        </p:txBody>
      </p:sp>
    </p:spTree>
    <p:extLst>
      <p:ext uri="{BB962C8B-B14F-4D97-AF65-F5344CB8AC3E}">
        <p14:creationId xmlns:p14="http://schemas.microsoft.com/office/powerpoint/2010/main" val="3419494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F7F6D-6EEC-EA20-097E-538224C4D976}"/>
              </a:ext>
            </a:extLst>
          </p:cNvPr>
          <p:cNvSpPr>
            <a:spLocks noGrp="1"/>
          </p:cNvSpPr>
          <p:nvPr>
            <p:ph type="title"/>
          </p:nvPr>
        </p:nvSpPr>
        <p:spPr>
          <a:xfrm>
            <a:off x="838200" y="668211"/>
            <a:ext cx="5887453" cy="1325563"/>
          </a:xfrm>
        </p:spPr>
        <p:txBody>
          <a:bodyPr/>
          <a:lstStyle/>
          <a:p>
            <a:r>
              <a:rPr lang="en-GB" dirty="0"/>
              <a:t>Why </a:t>
            </a:r>
            <a:r>
              <a:rPr lang="en-GB" dirty="0" err="1"/>
              <a:t>Makesafe</a:t>
            </a:r>
            <a:r>
              <a:rPr lang="en-GB" dirty="0"/>
              <a:t> Important</a:t>
            </a:r>
          </a:p>
        </p:txBody>
      </p:sp>
      <p:sp>
        <p:nvSpPr>
          <p:cNvPr id="3" name="Content Placeholder 2">
            <a:extLst>
              <a:ext uri="{FF2B5EF4-FFF2-40B4-BE49-F238E27FC236}">
                <a16:creationId xmlns:a16="http://schemas.microsoft.com/office/drawing/2014/main" id="{C652CAEF-7B0F-0563-3C4D-8507CACDF21F}"/>
              </a:ext>
            </a:extLst>
          </p:cNvPr>
          <p:cNvSpPr>
            <a:spLocks noGrp="1"/>
          </p:cNvSpPr>
          <p:nvPr>
            <p:ph idx="1"/>
          </p:nvPr>
        </p:nvSpPr>
        <p:spPr>
          <a:xfrm>
            <a:off x="838200" y="2462783"/>
            <a:ext cx="5887453" cy="3519107"/>
          </a:xfrm>
        </p:spPr>
        <p:txBody>
          <a:bodyPr>
            <a:normAutofit/>
          </a:bodyPr>
          <a:lstStyle/>
          <a:p>
            <a:pPr>
              <a:lnSpc>
                <a:spcPct val="100000"/>
              </a:lnSpc>
              <a:spcBef>
                <a:spcPts val="2000"/>
              </a:spcBef>
            </a:pPr>
            <a:r>
              <a:rPr lang="en-US" sz="1800" dirty="0"/>
              <a:t>Privacy of hotel room emboldens offenders to commit rape and serious sexual assaults of children.</a:t>
            </a:r>
          </a:p>
          <a:p>
            <a:pPr>
              <a:lnSpc>
                <a:spcPct val="100000"/>
              </a:lnSpc>
              <a:spcBef>
                <a:spcPts val="2000"/>
              </a:spcBef>
            </a:pPr>
            <a:r>
              <a:rPr lang="en-US" sz="1800" dirty="0"/>
              <a:t>Over 500 child sexual abuse crimes recorded in a year took place in hotels.</a:t>
            </a:r>
          </a:p>
          <a:p>
            <a:pPr>
              <a:lnSpc>
                <a:spcPct val="100000"/>
              </a:lnSpc>
              <a:spcBef>
                <a:spcPts val="2000"/>
              </a:spcBef>
            </a:pPr>
            <a:r>
              <a:rPr lang="en-US" sz="1800" dirty="0" err="1"/>
              <a:t>Makesafe</a:t>
            </a:r>
            <a:r>
              <a:rPr lang="en-US" sz="1800" dirty="0"/>
              <a:t> provides an opportunity to prevent and disrupt abuse and exploitation and safeguard children.</a:t>
            </a:r>
          </a:p>
          <a:p>
            <a:pPr>
              <a:lnSpc>
                <a:spcPct val="100000"/>
              </a:lnSpc>
              <a:spcBef>
                <a:spcPts val="2000"/>
              </a:spcBef>
            </a:pPr>
            <a:r>
              <a:rPr lang="en-US" sz="1800" dirty="0"/>
              <a:t>HMICFRS cites </a:t>
            </a:r>
            <a:r>
              <a:rPr lang="en-US" sz="1800" dirty="0" err="1"/>
              <a:t>Makesafe</a:t>
            </a:r>
            <a:r>
              <a:rPr lang="en-US" sz="1800" dirty="0"/>
              <a:t> as an essential component of force work to disrupt CSE.</a:t>
            </a:r>
          </a:p>
        </p:txBody>
      </p:sp>
      <p:pic>
        <p:nvPicPr>
          <p:cNvPr id="6" name="Picture Placeholder 5">
            <a:extLst>
              <a:ext uri="{FF2B5EF4-FFF2-40B4-BE49-F238E27FC236}">
                <a16:creationId xmlns:a16="http://schemas.microsoft.com/office/drawing/2014/main" id="{8AAFED2B-6D68-7942-5341-942A2D07B470}"/>
              </a:ext>
            </a:extLst>
          </p:cNvPr>
          <p:cNvPicPr>
            <a:picLocks noGrp="1" noChangeAspect="1"/>
          </p:cNvPicPr>
          <p:nvPr>
            <p:ph type="pic" sz="quarter" idx="10"/>
          </p:nvPr>
        </p:nvPicPr>
        <p:blipFill>
          <a:blip r:embed="rId2"/>
          <a:srcRect l="27755" r="27755"/>
          <a:stretch/>
        </p:blipFill>
        <p:spPr>
          <a:xfrm>
            <a:off x="7472363" y="365125"/>
            <a:ext cx="3881437" cy="5810400"/>
          </a:xfrm>
        </p:spPr>
      </p:pic>
    </p:spTree>
    <p:extLst>
      <p:ext uri="{BB962C8B-B14F-4D97-AF65-F5344CB8AC3E}">
        <p14:creationId xmlns:p14="http://schemas.microsoft.com/office/powerpoint/2010/main" val="667180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FDEA5-2012-DF76-FE8F-FCDFCC05684B}"/>
              </a:ext>
            </a:extLst>
          </p:cNvPr>
          <p:cNvSpPr>
            <a:spLocks noGrp="1"/>
          </p:cNvSpPr>
          <p:nvPr>
            <p:ph type="title"/>
          </p:nvPr>
        </p:nvSpPr>
        <p:spPr/>
        <p:txBody>
          <a:bodyPr anchor="ctr"/>
          <a:lstStyle/>
          <a:p>
            <a:r>
              <a:rPr lang="en-GB" dirty="0"/>
              <a:t>The Scale and Nature of the Problem</a:t>
            </a:r>
          </a:p>
        </p:txBody>
      </p:sp>
      <p:sp>
        <p:nvSpPr>
          <p:cNvPr id="8" name="Content Placeholder 2">
            <a:extLst>
              <a:ext uri="{FF2B5EF4-FFF2-40B4-BE49-F238E27FC236}">
                <a16:creationId xmlns:a16="http://schemas.microsoft.com/office/drawing/2014/main" id="{C01B1E36-C9E5-83CE-7C3A-C8851C36F904}"/>
              </a:ext>
            </a:extLst>
          </p:cNvPr>
          <p:cNvSpPr txBox="1">
            <a:spLocks/>
          </p:cNvSpPr>
          <p:nvPr/>
        </p:nvSpPr>
        <p:spPr>
          <a:xfrm>
            <a:off x="838198" y="2619065"/>
            <a:ext cx="3389374" cy="9719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bg2"/>
              </a:buClr>
              <a:buFont typeface="Arial" panose="020B0604020202020204" pitchFamily="34" charset="0"/>
              <a:buChar char="•"/>
              <a:defRPr sz="2400" kern="1200">
                <a:solidFill>
                  <a:schemeClr val="tx2"/>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chemeClr val="bg2"/>
              </a:buClr>
              <a:buFont typeface="Arial" panose="020B0604020202020204" pitchFamily="34" charset="0"/>
              <a:buChar char="•"/>
              <a:defRPr sz="2000" kern="1200">
                <a:solidFill>
                  <a:schemeClr val="tx2"/>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chemeClr val="bg2"/>
              </a:buClr>
              <a:buFont typeface="Arial" panose="020B0604020202020204" pitchFamily="34" charset="0"/>
              <a:buChar char="•"/>
              <a:defRPr sz="1800" kern="1200">
                <a:solidFill>
                  <a:schemeClr val="tx2"/>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chemeClr val="bg2"/>
              </a:buClr>
              <a:buFont typeface="Arial" panose="020B0604020202020204" pitchFamily="34" charset="0"/>
              <a:buChar char="•"/>
              <a:defRPr sz="1600" kern="1200">
                <a:solidFill>
                  <a:schemeClr val="tx2"/>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chemeClr val="bg2"/>
              </a:buClr>
              <a:buFont typeface="Arial" panose="020B0604020202020204" pitchFamily="34" charset="0"/>
              <a:buChar char="•"/>
              <a:defRPr sz="1600" kern="1200">
                <a:solidFill>
                  <a:schemeClr val="tx2"/>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Clr>
                <a:schemeClr val="tx1"/>
              </a:buClr>
              <a:buNone/>
              <a:defRPr/>
            </a:pPr>
            <a:r>
              <a:rPr lang="en-US" sz="1600" dirty="0"/>
              <a:t>Offenders target budget hotels in close proximity of public transport hubs and other amenities.</a:t>
            </a:r>
          </a:p>
          <a:p>
            <a:pPr marL="0" indent="0">
              <a:buNone/>
            </a:pPr>
            <a:endParaRPr lang="en-GB" sz="2000" dirty="0"/>
          </a:p>
        </p:txBody>
      </p:sp>
      <p:sp>
        <p:nvSpPr>
          <p:cNvPr id="9" name="Content Placeholder 2">
            <a:extLst>
              <a:ext uri="{FF2B5EF4-FFF2-40B4-BE49-F238E27FC236}">
                <a16:creationId xmlns:a16="http://schemas.microsoft.com/office/drawing/2014/main" id="{863E004E-7C00-E97C-20F4-D47F05D77E1A}"/>
              </a:ext>
            </a:extLst>
          </p:cNvPr>
          <p:cNvSpPr txBox="1">
            <a:spLocks/>
          </p:cNvSpPr>
          <p:nvPr/>
        </p:nvSpPr>
        <p:spPr>
          <a:xfrm>
            <a:off x="4401314" y="2619065"/>
            <a:ext cx="3389374" cy="9719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bg2"/>
              </a:buClr>
              <a:buFont typeface="Arial" panose="020B0604020202020204" pitchFamily="34" charset="0"/>
              <a:buChar char="•"/>
              <a:defRPr sz="2400" kern="1200">
                <a:solidFill>
                  <a:schemeClr val="tx2"/>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chemeClr val="bg2"/>
              </a:buClr>
              <a:buFont typeface="Arial" panose="020B0604020202020204" pitchFamily="34" charset="0"/>
              <a:buChar char="•"/>
              <a:defRPr sz="2000" kern="1200">
                <a:solidFill>
                  <a:schemeClr val="tx2"/>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chemeClr val="bg2"/>
              </a:buClr>
              <a:buFont typeface="Arial" panose="020B0604020202020204" pitchFamily="34" charset="0"/>
              <a:buChar char="•"/>
              <a:defRPr sz="1800" kern="1200">
                <a:solidFill>
                  <a:schemeClr val="tx2"/>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chemeClr val="bg2"/>
              </a:buClr>
              <a:buFont typeface="Arial" panose="020B0604020202020204" pitchFamily="34" charset="0"/>
              <a:buChar char="•"/>
              <a:defRPr sz="1600" kern="1200">
                <a:solidFill>
                  <a:schemeClr val="tx2"/>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chemeClr val="bg2"/>
              </a:buClr>
              <a:buFont typeface="Arial" panose="020B0604020202020204" pitchFamily="34" charset="0"/>
              <a:buChar char="•"/>
              <a:defRPr sz="1600" kern="1200">
                <a:solidFill>
                  <a:schemeClr val="tx2"/>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Clr>
                <a:schemeClr val="tx1"/>
              </a:buClr>
              <a:buNone/>
              <a:defRPr/>
            </a:pPr>
            <a:r>
              <a:rPr lang="en-US" sz="1600" dirty="0"/>
              <a:t>Victim profile involves older children than the average age of victims in broader CSAE dataset.</a:t>
            </a:r>
          </a:p>
          <a:p>
            <a:pPr marL="0" indent="0">
              <a:buNone/>
            </a:pPr>
            <a:endParaRPr lang="en-GB" sz="2000" dirty="0"/>
          </a:p>
        </p:txBody>
      </p:sp>
      <p:sp>
        <p:nvSpPr>
          <p:cNvPr id="10" name="Content Placeholder 2">
            <a:extLst>
              <a:ext uri="{FF2B5EF4-FFF2-40B4-BE49-F238E27FC236}">
                <a16:creationId xmlns:a16="http://schemas.microsoft.com/office/drawing/2014/main" id="{B39227AA-5A84-3CDE-56A9-3E234DBCA050}"/>
              </a:ext>
            </a:extLst>
          </p:cNvPr>
          <p:cNvSpPr txBox="1">
            <a:spLocks/>
          </p:cNvSpPr>
          <p:nvPr/>
        </p:nvSpPr>
        <p:spPr>
          <a:xfrm>
            <a:off x="7964428" y="2619065"/>
            <a:ext cx="3389374" cy="9719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bg2"/>
              </a:buClr>
              <a:buFont typeface="Arial" panose="020B0604020202020204" pitchFamily="34" charset="0"/>
              <a:buChar char="•"/>
              <a:defRPr sz="2400" kern="1200">
                <a:solidFill>
                  <a:schemeClr val="tx2"/>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chemeClr val="bg2"/>
              </a:buClr>
              <a:buFont typeface="Arial" panose="020B0604020202020204" pitchFamily="34" charset="0"/>
              <a:buChar char="•"/>
              <a:defRPr sz="2000" kern="1200">
                <a:solidFill>
                  <a:schemeClr val="tx2"/>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chemeClr val="bg2"/>
              </a:buClr>
              <a:buFont typeface="Arial" panose="020B0604020202020204" pitchFamily="34" charset="0"/>
              <a:buChar char="•"/>
              <a:defRPr sz="1800" kern="1200">
                <a:solidFill>
                  <a:schemeClr val="tx2"/>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chemeClr val="bg2"/>
              </a:buClr>
              <a:buFont typeface="Arial" panose="020B0604020202020204" pitchFamily="34" charset="0"/>
              <a:buChar char="•"/>
              <a:defRPr sz="1600" kern="1200">
                <a:solidFill>
                  <a:schemeClr val="tx2"/>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chemeClr val="bg2"/>
              </a:buClr>
              <a:buFont typeface="Arial" panose="020B0604020202020204" pitchFamily="34" charset="0"/>
              <a:buChar char="•"/>
              <a:defRPr sz="1600" kern="1200">
                <a:solidFill>
                  <a:schemeClr val="tx2"/>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Clr>
                <a:schemeClr val="tx1"/>
              </a:buClr>
              <a:buNone/>
              <a:defRPr/>
            </a:pPr>
            <a:r>
              <a:rPr lang="en-US" sz="1600" dirty="0"/>
              <a:t>Offenders are primarily young men in their 20s and 30s, in some cases only a few years older than victim.</a:t>
            </a:r>
          </a:p>
          <a:p>
            <a:pPr marL="0" indent="0">
              <a:buNone/>
            </a:pPr>
            <a:endParaRPr lang="en-GB" sz="2000" dirty="0"/>
          </a:p>
        </p:txBody>
      </p:sp>
      <p:sp>
        <p:nvSpPr>
          <p:cNvPr id="11" name="Content Placeholder 2">
            <a:extLst>
              <a:ext uri="{FF2B5EF4-FFF2-40B4-BE49-F238E27FC236}">
                <a16:creationId xmlns:a16="http://schemas.microsoft.com/office/drawing/2014/main" id="{65136284-EBA0-9B3B-B15A-4FB570EC3176}"/>
              </a:ext>
            </a:extLst>
          </p:cNvPr>
          <p:cNvSpPr txBox="1">
            <a:spLocks/>
          </p:cNvSpPr>
          <p:nvPr/>
        </p:nvSpPr>
        <p:spPr>
          <a:xfrm>
            <a:off x="838198" y="4641905"/>
            <a:ext cx="3389374" cy="12036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bg2"/>
              </a:buClr>
              <a:buFont typeface="Arial" panose="020B0604020202020204" pitchFamily="34" charset="0"/>
              <a:buChar char="•"/>
              <a:defRPr sz="2400" kern="1200">
                <a:solidFill>
                  <a:schemeClr val="tx2"/>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chemeClr val="bg2"/>
              </a:buClr>
              <a:buFont typeface="Arial" panose="020B0604020202020204" pitchFamily="34" charset="0"/>
              <a:buChar char="•"/>
              <a:defRPr sz="2000" kern="1200">
                <a:solidFill>
                  <a:schemeClr val="tx2"/>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chemeClr val="bg2"/>
              </a:buClr>
              <a:buFont typeface="Arial" panose="020B0604020202020204" pitchFamily="34" charset="0"/>
              <a:buChar char="•"/>
              <a:defRPr sz="1800" kern="1200">
                <a:solidFill>
                  <a:schemeClr val="tx2"/>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chemeClr val="bg2"/>
              </a:buClr>
              <a:buFont typeface="Arial" panose="020B0604020202020204" pitchFamily="34" charset="0"/>
              <a:buChar char="•"/>
              <a:defRPr sz="1600" kern="1200">
                <a:solidFill>
                  <a:schemeClr val="tx2"/>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chemeClr val="bg2"/>
              </a:buClr>
              <a:buFont typeface="Arial" panose="020B0604020202020204" pitchFamily="34" charset="0"/>
              <a:buChar char="•"/>
              <a:defRPr sz="1600" kern="1200">
                <a:solidFill>
                  <a:schemeClr val="tx2"/>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Clr>
                <a:schemeClr val="tx1"/>
              </a:buClr>
              <a:buNone/>
              <a:defRPr/>
            </a:pPr>
            <a:r>
              <a:rPr lang="en-US" sz="1600" dirty="0"/>
              <a:t>Offenders prepared to travel significant distances to meet with children who are trafficked via public transport network.</a:t>
            </a:r>
          </a:p>
          <a:p>
            <a:pPr marL="0" indent="0">
              <a:buNone/>
            </a:pPr>
            <a:endParaRPr lang="en-GB" sz="2000" dirty="0"/>
          </a:p>
        </p:txBody>
      </p:sp>
      <p:sp>
        <p:nvSpPr>
          <p:cNvPr id="12" name="Content Placeholder 2">
            <a:extLst>
              <a:ext uri="{FF2B5EF4-FFF2-40B4-BE49-F238E27FC236}">
                <a16:creationId xmlns:a16="http://schemas.microsoft.com/office/drawing/2014/main" id="{12380137-1112-DBA0-C9D4-35D7DC93ECC1}"/>
              </a:ext>
            </a:extLst>
          </p:cNvPr>
          <p:cNvSpPr txBox="1">
            <a:spLocks/>
          </p:cNvSpPr>
          <p:nvPr/>
        </p:nvSpPr>
        <p:spPr>
          <a:xfrm>
            <a:off x="4401314" y="4641905"/>
            <a:ext cx="3389374" cy="12036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bg2"/>
              </a:buClr>
              <a:buFont typeface="Arial" panose="020B0604020202020204" pitchFamily="34" charset="0"/>
              <a:buChar char="•"/>
              <a:defRPr sz="2400" kern="1200">
                <a:solidFill>
                  <a:schemeClr val="tx2"/>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chemeClr val="bg2"/>
              </a:buClr>
              <a:buFont typeface="Arial" panose="020B0604020202020204" pitchFamily="34" charset="0"/>
              <a:buChar char="•"/>
              <a:defRPr sz="2000" kern="1200">
                <a:solidFill>
                  <a:schemeClr val="tx2"/>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chemeClr val="bg2"/>
              </a:buClr>
              <a:buFont typeface="Arial" panose="020B0604020202020204" pitchFamily="34" charset="0"/>
              <a:buChar char="•"/>
              <a:defRPr sz="1800" kern="1200">
                <a:solidFill>
                  <a:schemeClr val="tx2"/>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chemeClr val="bg2"/>
              </a:buClr>
              <a:buFont typeface="Arial" panose="020B0604020202020204" pitchFamily="34" charset="0"/>
              <a:buChar char="•"/>
              <a:defRPr sz="1600" kern="1200">
                <a:solidFill>
                  <a:schemeClr val="tx2"/>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chemeClr val="bg2"/>
              </a:buClr>
              <a:buFont typeface="Arial" panose="020B0604020202020204" pitchFamily="34" charset="0"/>
              <a:buChar char="•"/>
              <a:defRPr sz="1600" kern="1200">
                <a:solidFill>
                  <a:schemeClr val="tx2"/>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Clr>
                <a:schemeClr val="tx1"/>
              </a:buClr>
              <a:buNone/>
              <a:defRPr/>
            </a:pPr>
            <a:r>
              <a:rPr lang="en-GB" sz="1600" dirty="0"/>
              <a:t>Online contact prior to in person meetings was prevalent.</a:t>
            </a:r>
          </a:p>
        </p:txBody>
      </p:sp>
      <p:sp>
        <p:nvSpPr>
          <p:cNvPr id="13" name="Content Placeholder 2">
            <a:extLst>
              <a:ext uri="{FF2B5EF4-FFF2-40B4-BE49-F238E27FC236}">
                <a16:creationId xmlns:a16="http://schemas.microsoft.com/office/drawing/2014/main" id="{4010CA87-BACD-BD48-2ED7-6F92F9CDA920}"/>
              </a:ext>
            </a:extLst>
          </p:cNvPr>
          <p:cNvSpPr txBox="1">
            <a:spLocks/>
          </p:cNvSpPr>
          <p:nvPr/>
        </p:nvSpPr>
        <p:spPr>
          <a:xfrm>
            <a:off x="7964428" y="4641905"/>
            <a:ext cx="3389374" cy="12036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bg2"/>
              </a:buClr>
              <a:buFont typeface="Arial" panose="020B0604020202020204" pitchFamily="34" charset="0"/>
              <a:buChar char="•"/>
              <a:defRPr sz="2400" kern="1200">
                <a:solidFill>
                  <a:schemeClr val="tx2"/>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chemeClr val="bg2"/>
              </a:buClr>
              <a:buFont typeface="Arial" panose="020B0604020202020204" pitchFamily="34" charset="0"/>
              <a:buChar char="•"/>
              <a:defRPr sz="2000" kern="1200">
                <a:solidFill>
                  <a:schemeClr val="tx2"/>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chemeClr val="bg2"/>
              </a:buClr>
              <a:buFont typeface="Arial" panose="020B0604020202020204" pitchFamily="34" charset="0"/>
              <a:buChar char="•"/>
              <a:defRPr sz="1800" kern="1200">
                <a:solidFill>
                  <a:schemeClr val="tx2"/>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chemeClr val="bg2"/>
              </a:buClr>
              <a:buFont typeface="Arial" panose="020B0604020202020204" pitchFamily="34" charset="0"/>
              <a:buChar char="•"/>
              <a:defRPr sz="1600" kern="1200">
                <a:solidFill>
                  <a:schemeClr val="tx2"/>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chemeClr val="bg2"/>
              </a:buClr>
              <a:buFont typeface="Arial" panose="020B0604020202020204" pitchFamily="34" charset="0"/>
              <a:buChar char="•"/>
              <a:defRPr sz="1600" kern="1200">
                <a:solidFill>
                  <a:schemeClr val="tx2"/>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Clr>
                <a:schemeClr val="tx1"/>
              </a:buClr>
              <a:buNone/>
              <a:defRPr/>
            </a:pPr>
            <a:r>
              <a:rPr lang="en-GB" sz="1600" dirty="0"/>
              <a:t>It is highly likely perpetrators will sexually communicate and build trust of the victim before instigating a meet at a hotel.</a:t>
            </a:r>
          </a:p>
        </p:txBody>
      </p:sp>
      <p:pic>
        <p:nvPicPr>
          <p:cNvPr id="16" name="Picture 15" descr="A pink pin on a map&#10;&#10;Description automatically generated">
            <a:extLst>
              <a:ext uri="{FF2B5EF4-FFF2-40B4-BE49-F238E27FC236}">
                <a16:creationId xmlns:a16="http://schemas.microsoft.com/office/drawing/2014/main" id="{385EB0C0-4B4B-06D8-26B6-4D41ACC1FF1E}"/>
              </a:ext>
            </a:extLst>
          </p:cNvPr>
          <p:cNvPicPr>
            <a:picLocks noChangeAspect="1"/>
          </p:cNvPicPr>
          <p:nvPr/>
        </p:nvPicPr>
        <p:blipFill>
          <a:blip r:embed="rId2"/>
          <a:stretch>
            <a:fillRect/>
          </a:stretch>
        </p:blipFill>
        <p:spPr>
          <a:xfrm>
            <a:off x="838198" y="1688344"/>
            <a:ext cx="930721" cy="930721"/>
          </a:xfrm>
          <a:prstGeom prst="rect">
            <a:avLst/>
          </a:prstGeom>
        </p:spPr>
      </p:pic>
      <p:pic>
        <p:nvPicPr>
          <p:cNvPr id="18" name="Picture 17">
            <a:extLst>
              <a:ext uri="{FF2B5EF4-FFF2-40B4-BE49-F238E27FC236}">
                <a16:creationId xmlns:a16="http://schemas.microsoft.com/office/drawing/2014/main" id="{5995F9A2-574A-1529-837B-E3DB3F45D7EE}"/>
              </a:ext>
            </a:extLst>
          </p:cNvPr>
          <p:cNvPicPr>
            <a:picLocks noChangeAspect="1"/>
          </p:cNvPicPr>
          <p:nvPr/>
        </p:nvPicPr>
        <p:blipFill>
          <a:blip r:embed="rId3"/>
          <a:srcRect/>
          <a:stretch/>
        </p:blipFill>
        <p:spPr>
          <a:xfrm>
            <a:off x="4323821" y="1688344"/>
            <a:ext cx="930721" cy="930721"/>
          </a:xfrm>
          <a:prstGeom prst="rect">
            <a:avLst/>
          </a:prstGeom>
        </p:spPr>
      </p:pic>
      <p:pic>
        <p:nvPicPr>
          <p:cNvPr id="20" name="Picture 19">
            <a:extLst>
              <a:ext uri="{FF2B5EF4-FFF2-40B4-BE49-F238E27FC236}">
                <a16:creationId xmlns:a16="http://schemas.microsoft.com/office/drawing/2014/main" id="{366C09B5-1999-76FE-7467-AC7ED38AC397}"/>
              </a:ext>
            </a:extLst>
          </p:cNvPr>
          <p:cNvPicPr>
            <a:picLocks noChangeAspect="1"/>
          </p:cNvPicPr>
          <p:nvPr/>
        </p:nvPicPr>
        <p:blipFill>
          <a:blip r:embed="rId4"/>
          <a:srcRect/>
          <a:stretch/>
        </p:blipFill>
        <p:spPr>
          <a:xfrm>
            <a:off x="7917933" y="1688344"/>
            <a:ext cx="930721" cy="930721"/>
          </a:xfrm>
          <a:prstGeom prst="rect">
            <a:avLst/>
          </a:prstGeom>
        </p:spPr>
      </p:pic>
      <p:pic>
        <p:nvPicPr>
          <p:cNvPr id="22" name="Picture 21" descr="A pink bus on a black background&#10;&#10;Description automatically generated">
            <a:extLst>
              <a:ext uri="{FF2B5EF4-FFF2-40B4-BE49-F238E27FC236}">
                <a16:creationId xmlns:a16="http://schemas.microsoft.com/office/drawing/2014/main" id="{3CEA8D57-06AA-EF86-33A1-F63B52A85060}"/>
              </a:ext>
            </a:extLst>
          </p:cNvPr>
          <p:cNvPicPr>
            <a:picLocks noChangeAspect="1"/>
          </p:cNvPicPr>
          <p:nvPr/>
        </p:nvPicPr>
        <p:blipFill>
          <a:blip r:embed="rId5"/>
          <a:stretch>
            <a:fillRect/>
          </a:stretch>
        </p:blipFill>
        <p:spPr>
          <a:xfrm>
            <a:off x="807201" y="3759049"/>
            <a:ext cx="930721" cy="930721"/>
          </a:xfrm>
          <a:prstGeom prst="rect">
            <a:avLst/>
          </a:prstGeom>
        </p:spPr>
      </p:pic>
      <p:pic>
        <p:nvPicPr>
          <p:cNvPr id="24" name="Picture 23" descr="A pink wifi symbol on a black background&#10;&#10;Description automatically generated">
            <a:extLst>
              <a:ext uri="{FF2B5EF4-FFF2-40B4-BE49-F238E27FC236}">
                <a16:creationId xmlns:a16="http://schemas.microsoft.com/office/drawing/2014/main" id="{D19E4B7B-ED1B-AA12-3387-4F4BA8760AA6}"/>
              </a:ext>
            </a:extLst>
          </p:cNvPr>
          <p:cNvPicPr>
            <a:picLocks noChangeAspect="1"/>
          </p:cNvPicPr>
          <p:nvPr/>
        </p:nvPicPr>
        <p:blipFill>
          <a:blip r:embed="rId6"/>
          <a:stretch>
            <a:fillRect/>
          </a:stretch>
        </p:blipFill>
        <p:spPr>
          <a:xfrm>
            <a:off x="4372017" y="3759049"/>
            <a:ext cx="930721" cy="930721"/>
          </a:xfrm>
          <a:prstGeom prst="rect">
            <a:avLst/>
          </a:prstGeom>
        </p:spPr>
      </p:pic>
      <p:pic>
        <p:nvPicPr>
          <p:cNvPr id="26" name="Picture 25" descr="A pink phone logo on a black background&#10;&#10;Description automatically generated">
            <a:extLst>
              <a:ext uri="{FF2B5EF4-FFF2-40B4-BE49-F238E27FC236}">
                <a16:creationId xmlns:a16="http://schemas.microsoft.com/office/drawing/2014/main" id="{8A59A407-8C83-3C5E-674E-8B5D691D09D3}"/>
              </a:ext>
            </a:extLst>
          </p:cNvPr>
          <p:cNvPicPr>
            <a:picLocks noChangeAspect="1"/>
          </p:cNvPicPr>
          <p:nvPr/>
        </p:nvPicPr>
        <p:blipFill>
          <a:blip r:embed="rId7"/>
          <a:stretch>
            <a:fillRect/>
          </a:stretch>
        </p:blipFill>
        <p:spPr>
          <a:xfrm>
            <a:off x="7886938" y="3759049"/>
            <a:ext cx="930721" cy="930721"/>
          </a:xfrm>
          <a:prstGeom prst="rect">
            <a:avLst/>
          </a:prstGeom>
        </p:spPr>
      </p:pic>
    </p:spTree>
    <p:extLst>
      <p:ext uri="{BB962C8B-B14F-4D97-AF65-F5344CB8AC3E}">
        <p14:creationId xmlns:p14="http://schemas.microsoft.com/office/powerpoint/2010/main" val="40150398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FDEA5-2012-DF76-FE8F-FCDFCC05684B}"/>
              </a:ext>
            </a:extLst>
          </p:cNvPr>
          <p:cNvSpPr>
            <a:spLocks noGrp="1"/>
          </p:cNvSpPr>
          <p:nvPr>
            <p:ph type="title" idx="4294967295"/>
          </p:nvPr>
        </p:nvSpPr>
        <p:spPr>
          <a:xfrm>
            <a:off x="841248" y="368317"/>
            <a:ext cx="9753600" cy="1301988"/>
          </a:xfrm>
        </p:spPr>
        <p:txBody>
          <a:bodyPr anchor="ctr">
            <a:noAutofit/>
          </a:bodyPr>
          <a:lstStyle/>
          <a:p>
            <a:r>
              <a:rPr lang="en-GB" b="1" dirty="0">
                <a:latin typeface="Tahoma" panose="020B0604030504040204" pitchFamily="34" charset="0"/>
                <a:ea typeface="Tahoma" panose="020B0604030504040204" pitchFamily="34" charset="0"/>
                <a:cs typeface="Tahoma" panose="020B0604030504040204" pitchFamily="34" charset="0"/>
              </a:rPr>
              <a:t>What is Child Sexual Exploitation</a:t>
            </a:r>
          </a:p>
        </p:txBody>
      </p:sp>
      <p:sp>
        <p:nvSpPr>
          <p:cNvPr id="4" name="TextBox 3">
            <a:extLst>
              <a:ext uri="{FF2B5EF4-FFF2-40B4-BE49-F238E27FC236}">
                <a16:creationId xmlns:a16="http://schemas.microsoft.com/office/drawing/2014/main" id="{77DA713E-D4FE-68C3-BCDD-A3575CD03141}"/>
              </a:ext>
            </a:extLst>
          </p:cNvPr>
          <p:cNvSpPr txBox="1"/>
          <p:nvPr/>
        </p:nvSpPr>
        <p:spPr>
          <a:xfrm>
            <a:off x="841248" y="2110454"/>
            <a:ext cx="10735986" cy="3416320"/>
          </a:xfrm>
          <a:prstGeom prst="rect">
            <a:avLst/>
          </a:prstGeom>
          <a:noFill/>
        </p:spPr>
        <p:txBody>
          <a:bodyPr wrap="square">
            <a:spAutoFit/>
          </a:bodyPr>
          <a:lstStyle/>
          <a:p>
            <a:r>
              <a:rPr lang="en-GB" dirty="0">
                <a:solidFill>
                  <a:schemeClr val="bg1"/>
                </a:solidFill>
                <a:latin typeface="Tahoma" panose="020B0604030504040204" pitchFamily="34" charset="0"/>
                <a:ea typeface="Tahoma" panose="020B0604030504040204" pitchFamily="34" charset="0"/>
                <a:cs typeface="Tahoma" panose="020B0604030504040204" pitchFamily="34" charset="0"/>
              </a:rPr>
              <a:t>“</a:t>
            </a:r>
            <a:r>
              <a:rPr lang="en-GB" b="1" dirty="0">
                <a:solidFill>
                  <a:schemeClr val="bg1"/>
                </a:solidFill>
                <a:latin typeface="Tahoma" panose="020B0604030504040204" pitchFamily="34" charset="0"/>
                <a:ea typeface="Tahoma" panose="020B0604030504040204" pitchFamily="34" charset="0"/>
                <a:cs typeface="Tahoma" panose="020B0604030504040204" pitchFamily="34" charset="0"/>
              </a:rPr>
              <a:t>Child sexual exploitation </a:t>
            </a:r>
            <a:r>
              <a:rPr lang="en-GB" dirty="0">
                <a:solidFill>
                  <a:schemeClr val="bg1"/>
                </a:solidFill>
                <a:latin typeface="Tahoma" panose="020B0604030504040204" pitchFamily="34" charset="0"/>
                <a:ea typeface="Tahoma" panose="020B0604030504040204" pitchFamily="34" charset="0"/>
                <a:cs typeface="Tahoma" panose="020B0604030504040204" pitchFamily="34" charset="0"/>
              </a:rPr>
              <a:t>is a form of child sexual abuse. It occurs where an individual or group takes advantage of an imbalance of power to coerce, manipulate or deceive a child or young person under the age of 18 into sexual activity in exchange for:</a:t>
            </a:r>
          </a:p>
          <a:p>
            <a:r>
              <a:rPr lang="en-GB" dirty="0">
                <a:solidFill>
                  <a:schemeClr val="bg1"/>
                </a:solidFill>
                <a:latin typeface="Tahoma" panose="020B0604030504040204" pitchFamily="34" charset="0"/>
                <a:ea typeface="Tahoma" panose="020B0604030504040204" pitchFamily="34" charset="0"/>
                <a:cs typeface="Tahoma" panose="020B0604030504040204" pitchFamily="34" charset="0"/>
              </a:rPr>
              <a:t> </a:t>
            </a:r>
            <a:br>
              <a:rPr lang="en-GB" dirty="0">
                <a:solidFill>
                  <a:schemeClr val="bg1"/>
                </a:solidFill>
                <a:latin typeface="Tahoma" panose="020B0604030504040204" pitchFamily="34" charset="0"/>
                <a:ea typeface="Tahoma" panose="020B0604030504040204" pitchFamily="34" charset="0"/>
                <a:cs typeface="Tahoma" panose="020B0604030504040204" pitchFamily="34" charset="0"/>
              </a:rPr>
            </a:br>
            <a:r>
              <a:rPr lang="en-GB" b="1" dirty="0">
                <a:solidFill>
                  <a:schemeClr val="bg1"/>
                </a:solidFill>
                <a:latin typeface="Tahoma" panose="020B0604030504040204" pitchFamily="34" charset="0"/>
                <a:ea typeface="Tahoma" panose="020B0604030504040204" pitchFamily="34" charset="0"/>
                <a:cs typeface="Tahoma" panose="020B0604030504040204" pitchFamily="34" charset="0"/>
              </a:rPr>
              <a:t>(a) Something the victim needs or wants</a:t>
            </a:r>
          </a:p>
          <a:p>
            <a:br>
              <a:rPr lang="en-GB" dirty="0">
                <a:solidFill>
                  <a:schemeClr val="bg1"/>
                </a:solidFill>
                <a:latin typeface="Tahoma" panose="020B0604030504040204" pitchFamily="34" charset="0"/>
                <a:ea typeface="Tahoma" panose="020B0604030504040204" pitchFamily="34" charset="0"/>
                <a:cs typeface="Tahoma" panose="020B0604030504040204" pitchFamily="34" charset="0"/>
              </a:rPr>
            </a:br>
            <a:r>
              <a:rPr lang="en-GB" dirty="0">
                <a:solidFill>
                  <a:schemeClr val="bg1"/>
                </a:solidFill>
                <a:latin typeface="Tahoma" panose="020B0604030504040204" pitchFamily="34" charset="0"/>
                <a:ea typeface="Tahoma" panose="020B0604030504040204" pitchFamily="34" charset="0"/>
                <a:cs typeface="Tahoma" panose="020B0604030504040204" pitchFamily="34" charset="0"/>
              </a:rPr>
              <a:t> and/or </a:t>
            </a:r>
          </a:p>
          <a:p>
            <a:br>
              <a:rPr lang="en-GB" dirty="0">
                <a:solidFill>
                  <a:schemeClr val="bg1"/>
                </a:solidFill>
                <a:latin typeface="Tahoma" panose="020B0604030504040204" pitchFamily="34" charset="0"/>
                <a:ea typeface="Tahoma" panose="020B0604030504040204" pitchFamily="34" charset="0"/>
                <a:cs typeface="Tahoma" panose="020B0604030504040204" pitchFamily="34" charset="0"/>
              </a:rPr>
            </a:br>
            <a:r>
              <a:rPr lang="en-GB" b="1" dirty="0">
                <a:solidFill>
                  <a:schemeClr val="bg1"/>
                </a:solidFill>
                <a:latin typeface="Tahoma" panose="020B0604030504040204" pitchFamily="34" charset="0"/>
                <a:ea typeface="Tahoma" panose="020B0604030504040204" pitchFamily="34" charset="0"/>
                <a:cs typeface="Tahoma" panose="020B0604030504040204" pitchFamily="34" charset="0"/>
              </a:rPr>
              <a:t>(b) For the financial advantage or increased status of the perpetrator or facilitator. </a:t>
            </a:r>
          </a:p>
          <a:p>
            <a:br>
              <a:rPr lang="en-GB" dirty="0">
                <a:solidFill>
                  <a:schemeClr val="bg1"/>
                </a:solidFill>
                <a:latin typeface="Tahoma" panose="020B0604030504040204" pitchFamily="34" charset="0"/>
                <a:ea typeface="Tahoma" panose="020B0604030504040204" pitchFamily="34" charset="0"/>
                <a:cs typeface="Tahoma" panose="020B0604030504040204" pitchFamily="34" charset="0"/>
              </a:rPr>
            </a:br>
            <a:r>
              <a:rPr lang="en-GB" dirty="0">
                <a:solidFill>
                  <a:schemeClr val="bg1"/>
                </a:solidFill>
                <a:latin typeface="Tahoma" panose="020B0604030504040204" pitchFamily="34" charset="0"/>
                <a:ea typeface="Tahoma" panose="020B0604030504040204" pitchFamily="34" charset="0"/>
                <a:cs typeface="Tahoma" panose="020B0604030504040204" pitchFamily="34" charset="0"/>
              </a:rPr>
              <a:t>The victim may have been sexually exploited even if the sexual activity appears consensual. Child sexual exploitation does not always involve physical contact; it can also occur through the use of technology.”</a:t>
            </a:r>
          </a:p>
        </p:txBody>
      </p:sp>
    </p:spTree>
    <p:extLst>
      <p:ext uri="{BB962C8B-B14F-4D97-AF65-F5344CB8AC3E}">
        <p14:creationId xmlns:p14="http://schemas.microsoft.com/office/powerpoint/2010/main" val="4322148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D0E70BC-B51C-EB40-BDA0-1D74EA07B658}"/>
              </a:ext>
            </a:extLst>
          </p:cNvPr>
          <p:cNvSpPr>
            <a:spLocks noGrp="1"/>
          </p:cNvSpPr>
          <p:nvPr>
            <p:ph type="body" sz="quarter" idx="10"/>
          </p:nvPr>
        </p:nvSpPr>
        <p:spPr>
          <a:xfrm>
            <a:off x="2102069" y="336331"/>
            <a:ext cx="9251731" cy="3802531"/>
          </a:xfrm>
        </p:spPr>
        <p:txBody>
          <a:bodyPr>
            <a:normAutofit fontScale="70000" lnSpcReduction="20000"/>
          </a:bodyPr>
          <a:lstStyle/>
          <a:p>
            <a:pPr>
              <a:lnSpc>
                <a:spcPct val="120000"/>
              </a:lnSpc>
            </a:pPr>
            <a:r>
              <a:rPr lang="en-GB" dirty="0"/>
              <a:t>”</a:t>
            </a:r>
            <a:r>
              <a:rPr lang="en-US" sz="4800" i="1" dirty="0">
                <a:latin typeface="Aptos" panose="020B0004020202020204" pitchFamily="34" charset="0"/>
              </a:rPr>
              <a:t> </a:t>
            </a:r>
            <a:r>
              <a:rPr lang="en-US" sz="4800" i="1" dirty="0"/>
              <a:t>On the way out of the hotel, the man on the desk looked at me ……. I felt that he knew something was wrong …….. but he looked away …….. they always look away ………… it’s weird because there must be something they can do …….. Right?</a:t>
            </a:r>
            <a:r>
              <a:rPr lang="en-GB" dirty="0"/>
              <a:t>”</a:t>
            </a:r>
          </a:p>
        </p:txBody>
      </p:sp>
      <p:sp>
        <p:nvSpPr>
          <p:cNvPr id="3" name="Subtitle 2">
            <a:extLst>
              <a:ext uri="{FF2B5EF4-FFF2-40B4-BE49-F238E27FC236}">
                <a16:creationId xmlns:a16="http://schemas.microsoft.com/office/drawing/2014/main" id="{2F7E2DA6-CE29-F980-467F-17D3DE052245}"/>
              </a:ext>
            </a:extLst>
          </p:cNvPr>
          <p:cNvSpPr>
            <a:spLocks noGrp="1"/>
          </p:cNvSpPr>
          <p:nvPr>
            <p:ph type="subTitle" idx="1"/>
          </p:nvPr>
        </p:nvSpPr>
        <p:spPr/>
        <p:txBody>
          <a:bodyPr/>
          <a:lstStyle/>
          <a:p>
            <a:r>
              <a:rPr lang="en-GB" sz="2000" dirty="0"/>
              <a:t>Testimony – 13-year-old victim</a:t>
            </a:r>
            <a:endParaRPr lang="en-GB" dirty="0"/>
          </a:p>
        </p:txBody>
      </p:sp>
    </p:spTree>
    <p:extLst>
      <p:ext uri="{BB962C8B-B14F-4D97-AF65-F5344CB8AC3E}">
        <p14:creationId xmlns:p14="http://schemas.microsoft.com/office/powerpoint/2010/main" val="7106651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BC6304-76AD-3919-3535-EF18F8D1E66A}"/>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C4B6C013-7CBB-370C-6981-EEEA6306FE0E}"/>
              </a:ext>
            </a:extLst>
          </p:cNvPr>
          <p:cNvSpPr/>
          <p:nvPr/>
        </p:nvSpPr>
        <p:spPr>
          <a:xfrm>
            <a:off x="0" y="1690687"/>
            <a:ext cx="12191999" cy="413437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1">
            <a:extLst>
              <a:ext uri="{FF2B5EF4-FFF2-40B4-BE49-F238E27FC236}">
                <a16:creationId xmlns:a16="http://schemas.microsoft.com/office/drawing/2014/main" id="{5B9C2615-2E85-5403-F28D-CAD1DE8C57BC}"/>
              </a:ext>
            </a:extLst>
          </p:cNvPr>
          <p:cNvSpPr txBox="1">
            <a:spLocks/>
          </p:cNvSpPr>
          <p:nvPr/>
        </p:nvSpPr>
        <p:spPr>
          <a:xfrm>
            <a:off x="838200" y="365125"/>
            <a:ext cx="10515600" cy="1325563"/>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chemeClr val="bg1"/>
                </a:solidFill>
                <a:latin typeface="Tahoma" panose="020B0604030504040204" pitchFamily="34" charset="0"/>
                <a:ea typeface="Tahoma" panose="020B0604030504040204" pitchFamily="34" charset="0"/>
                <a:cs typeface="Tahoma" panose="020B0604030504040204" pitchFamily="34" charset="0"/>
              </a:rPr>
              <a:t>Indicators of Child Exploitation</a:t>
            </a:r>
          </a:p>
        </p:txBody>
      </p:sp>
      <p:graphicFrame>
        <p:nvGraphicFramePr>
          <p:cNvPr id="2" name="Table 1">
            <a:extLst>
              <a:ext uri="{FF2B5EF4-FFF2-40B4-BE49-F238E27FC236}">
                <a16:creationId xmlns:a16="http://schemas.microsoft.com/office/drawing/2014/main" id="{2E0DA89A-524B-EFB4-48C3-FE06DF292A61}"/>
              </a:ext>
            </a:extLst>
          </p:cNvPr>
          <p:cNvGraphicFramePr>
            <a:graphicFrameLocks noGrp="1"/>
          </p:cNvGraphicFramePr>
          <p:nvPr>
            <p:extLst>
              <p:ext uri="{D42A27DB-BD31-4B8C-83A1-F6EECF244321}">
                <p14:modId xmlns:p14="http://schemas.microsoft.com/office/powerpoint/2010/main" val="2671618827"/>
              </p:ext>
            </p:extLst>
          </p:nvPr>
        </p:nvGraphicFramePr>
        <p:xfrm>
          <a:off x="948267" y="1796539"/>
          <a:ext cx="10318045" cy="3922674"/>
        </p:xfrm>
        <a:graphic>
          <a:graphicData uri="http://schemas.openxmlformats.org/drawingml/2006/table">
            <a:tbl>
              <a:tblPr firstRow="1" bandRow="1">
                <a:tableStyleId>{5C22544A-7EE6-4342-B048-85BDC9FD1C3A}</a:tableStyleId>
              </a:tblPr>
              <a:tblGrid>
                <a:gridCol w="2063609">
                  <a:extLst>
                    <a:ext uri="{9D8B030D-6E8A-4147-A177-3AD203B41FA5}">
                      <a16:colId xmlns:a16="http://schemas.microsoft.com/office/drawing/2014/main" val="4152213473"/>
                    </a:ext>
                  </a:extLst>
                </a:gridCol>
                <a:gridCol w="2063609">
                  <a:extLst>
                    <a:ext uri="{9D8B030D-6E8A-4147-A177-3AD203B41FA5}">
                      <a16:colId xmlns:a16="http://schemas.microsoft.com/office/drawing/2014/main" val="481648862"/>
                    </a:ext>
                  </a:extLst>
                </a:gridCol>
                <a:gridCol w="2063609">
                  <a:extLst>
                    <a:ext uri="{9D8B030D-6E8A-4147-A177-3AD203B41FA5}">
                      <a16:colId xmlns:a16="http://schemas.microsoft.com/office/drawing/2014/main" val="3962202274"/>
                    </a:ext>
                  </a:extLst>
                </a:gridCol>
                <a:gridCol w="2063609">
                  <a:extLst>
                    <a:ext uri="{9D8B030D-6E8A-4147-A177-3AD203B41FA5}">
                      <a16:colId xmlns:a16="http://schemas.microsoft.com/office/drawing/2014/main" val="661049248"/>
                    </a:ext>
                  </a:extLst>
                </a:gridCol>
                <a:gridCol w="2063609">
                  <a:extLst>
                    <a:ext uri="{9D8B030D-6E8A-4147-A177-3AD203B41FA5}">
                      <a16:colId xmlns:a16="http://schemas.microsoft.com/office/drawing/2014/main" val="4000474668"/>
                    </a:ext>
                  </a:extLst>
                </a:gridCol>
              </a:tblGrid>
              <a:tr h="130755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300" b="0" dirty="0">
                          <a:solidFill>
                            <a:schemeClr val="accent2"/>
                          </a:solidFill>
                          <a:latin typeface="Tahoma" panose="020B0604030504040204" pitchFamily="34" charset="0"/>
                          <a:ea typeface="Tahoma" panose="020B0604030504040204" pitchFamily="34" charset="0"/>
                          <a:cs typeface="Tahoma" panose="020B0604030504040204" pitchFamily="34" charset="0"/>
                        </a:rPr>
                        <a:t>Guests arriving and asking for a specific room number, but they don’t know the name in which the room is booked.</a:t>
                      </a:r>
                    </a:p>
                  </a:txBody>
                  <a:tcPr anchor="ctr">
                    <a:lnR w="12700" cap="flat" cmpd="sng" algn="ctr">
                      <a:solidFill>
                        <a:schemeClr val="accent2"/>
                      </a:solidFill>
                      <a:prstDash val="sysDot"/>
                      <a:round/>
                      <a:headEnd type="none" w="med" len="med"/>
                      <a:tailEnd type="none" w="med" len="med"/>
                    </a:lnR>
                    <a:lnB w="12700" cap="flat" cmpd="sng" algn="ctr">
                      <a:solidFill>
                        <a:schemeClr val="accent2"/>
                      </a:solidFill>
                      <a:prstDash val="sysDot"/>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300" b="0" dirty="0">
                          <a:solidFill>
                            <a:schemeClr val="accent2"/>
                          </a:solidFill>
                          <a:latin typeface="Tahoma" panose="020B0604030504040204" pitchFamily="34" charset="0"/>
                          <a:ea typeface="Tahoma" panose="020B0604030504040204" pitchFamily="34" charset="0"/>
                          <a:cs typeface="Tahoma" panose="020B0604030504040204" pitchFamily="34" charset="0"/>
                        </a:rPr>
                        <a:t>Guests requesting a room that is isolated, or near the rear exit of the premises, fire exits or car park entrances.</a:t>
                      </a:r>
                    </a:p>
                  </a:txBody>
                  <a:tcPr anchor="ctr">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B w="12700" cap="flat" cmpd="sng" algn="ctr">
                      <a:solidFill>
                        <a:schemeClr val="accent2"/>
                      </a:solidFill>
                      <a:prstDash val="sysDot"/>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300" b="0" dirty="0">
                          <a:solidFill>
                            <a:schemeClr val="accent2"/>
                          </a:solidFill>
                          <a:latin typeface="Tahoma" panose="020B0604030504040204" pitchFamily="34" charset="0"/>
                          <a:ea typeface="Tahoma" panose="020B0604030504040204" pitchFamily="34" charset="0"/>
                          <a:cs typeface="Tahoma" panose="020B0604030504040204" pitchFamily="34" charset="0"/>
                        </a:rPr>
                        <a:t>Guests only using the room for a few hours despite booking for one night or the use of hourly hotel rooms.</a:t>
                      </a:r>
                    </a:p>
                  </a:txBody>
                  <a:tcPr anchor="ctr">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B w="12700" cap="flat" cmpd="sng" algn="ctr">
                      <a:solidFill>
                        <a:schemeClr val="accent2"/>
                      </a:solidFill>
                      <a:prstDash val="sysDot"/>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300" b="0" dirty="0">
                          <a:solidFill>
                            <a:schemeClr val="accent2"/>
                          </a:solidFill>
                          <a:latin typeface="Tahoma" panose="020B0604030504040204" pitchFamily="34" charset="0"/>
                          <a:ea typeface="Tahoma" panose="020B0604030504040204" pitchFamily="34" charset="0"/>
                          <a:cs typeface="Tahoma" panose="020B0604030504040204" pitchFamily="34" charset="0"/>
                        </a:rPr>
                        <a:t>Guests refusing to provide identification or card details or insisting on paying in cash.</a:t>
                      </a:r>
                    </a:p>
                  </a:txBody>
                  <a:tcPr anchor="ctr">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B w="12700" cap="flat" cmpd="sng" algn="ctr">
                      <a:solidFill>
                        <a:schemeClr val="accent2"/>
                      </a:solidFill>
                      <a:prstDash val="sysDot"/>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300" b="0" dirty="0">
                          <a:solidFill>
                            <a:schemeClr val="accent2"/>
                          </a:solidFill>
                          <a:latin typeface="Tahoma" panose="020B0604030504040204" pitchFamily="34" charset="0"/>
                          <a:ea typeface="Tahoma" panose="020B0604030504040204" pitchFamily="34" charset="0"/>
                          <a:cs typeface="Tahoma" panose="020B0604030504040204" pitchFamily="34" charset="0"/>
                        </a:rPr>
                        <a:t>Children or young people who seem withdrawn, highly anxious or scared.</a:t>
                      </a:r>
                    </a:p>
                  </a:txBody>
                  <a:tcPr anchor="ctr">
                    <a:lnL w="12700" cap="flat" cmpd="sng" algn="ctr">
                      <a:solidFill>
                        <a:schemeClr val="accent2"/>
                      </a:solidFill>
                      <a:prstDash val="sysDot"/>
                      <a:round/>
                      <a:headEnd type="none" w="med" len="med"/>
                      <a:tailEnd type="none" w="med" len="med"/>
                    </a:lnL>
                    <a:lnB w="12700" cap="flat" cmpd="sng" algn="ctr">
                      <a:solidFill>
                        <a:schemeClr val="accent2"/>
                      </a:solidFill>
                      <a:prstDash val="sysDot"/>
                      <a:round/>
                      <a:headEnd type="none" w="med" len="med"/>
                      <a:tailEnd type="none" w="med" len="med"/>
                    </a:lnB>
                    <a:solidFill>
                      <a:schemeClr val="bg1"/>
                    </a:solidFill>
                  </a:tcPr>
                </a:tc>
                <a:extLst>
                  <a:ext uri="{0D108BD9-81ED-4DB2-BD59-A6C34878D82A}">
                    <a16:rowId xmlns:a16="http://schemas.microsoft.com/office/drawing/2014/main" val="3008482494"/>
                  </a:ext>
                </a:extLst>
              </a:tr>
              <a:tr h="130755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300" dirty="0">
                          <a:solidFill>
                            <a:schemeClr val="accent2"/>
                          </a:solidFill>
                          <a:latin typeface="Tahoma" panose="020B0604030504040204" pitchFamily="34" charset="0"/>
                          <a:ea typeface="Tahoma" panose="020B0604030504040204" pitchFamily="34" charset="0"/>
                          <a:cs typeface="Tahoma" panose="020B0604030504040204" pitchFamily="34" charset="0"/>
                        </a:rPr>
                        <a:t>Young people meeting others in the hotel’s public areas </a:t>
                      </a:r>
                      <a:r>
                        <a:rPr lang="en-GB" sz="1300" dirty="0" err="1">
                          <a:solidFill>
                            <a:schemeClr val="accent2"/>
                          </a:solidFill>
                          <a:latin typeface="Tahoma" panose="020B0604030504040204" pitchFamily="34" charset="0"/>
                          <a:ea typeface="Tahoma" panose="020B0604030504040204" pitchFamily="34" charset="0"/>
                          <a:cs typeface="Tahoma" panose="020B0604030504040204" pitchFamily="34" charset="0"/>
                        </a:rPr>
                        <a:t>eg.</a:t>
                      </a:r>
                      <a:r>
                        <a:rPr lang="en-GB" sz="1300" dirty="0">
                          <a:solidFill>
                            <a:schemeClr val="accent2"/>
                          </a:solidFill>
                          <a:latin typeface="Tahoma" panose="020B0604030504040204" pitchFamily="34" charset="0"/>
                          <a:ea typeface="Tahoma" panose="020B0604030504040204" pitchFamily="34" charset="0"/>
                          <a:cs typeface="Tahoma" panose="020B0604030504040204" pitchFamily="34" charset="0"/>
                        </a:rPr>
                        <a:t> Bar or car park.</a:t>
                      </a:r>
                    </a:p>
                  </a:txBody>
                  <a:tcPr anchor="ctr">
                    <a:lnR w="12700" cap="flat" cmpd="sng" algn="ctr">
                      <a:solidFill>
                        <a:schemeClr val="accent2"/>
                      </a:solidFill>
                      <a:prstDash val="sysDot"/>
                      <a:round/>
                      <a:headEnd type="none" w="med" len="med"/>
                      <a:tailEnd type="none" w="med" len="med"/>
                    </a:lnR>
                    <a:lnT w="12700" cap="flat" cmpd="sng" algn="ctr">
                      <a:solidFill>
                        <a:schemeClr val="accent2"/>
                      </a:solidFill>
                      <a:prstDash val="sysDot"/>
                      <a:round/>
                      <a:headEnd type="none" w="med" len="med"/>
                      <a:tailEnd type="none" w="med" len="med"/>
                    </a:lnT>
                    <a:lnB w="12700" cap="flat" cmpd="sng" algn="ctr">
                      <a:solidFill>
                        <a:schemeClr val="accent2"/>
                      </a:solidFill>
                      <a:prstDash val="sysDot"/>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300" dirty="0">
                          <a:solidFill>
                            <a:schemeClr val="accent2"/>
                          </a:solidFill>
                          <a:latin typeface="Tahoma" panose="020B0604030504040204" pitchFamily="34" charset="0"/>
                          <a:ea typeface="Tahoma" panose="020B0604030504040204" pitchFamily="34" charset="0"/>
                          <a:cs typeface="Tahoma" panose="020B0604030504040204" pitchFamily="34" charset="0"/>
                        </a:rPr>
                        <a:t>Bookings made in a different name to the person checking in without a valid reason.</a:t>
                      </a:r>
                    </a:p>
                  </a:txBody>
                  <a:tcPr anchor="ctr">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T w="12700" cap="flat" cmpd="sng" algn="ctr">
                      <a:solidFill>
                        <a:schemeClr val="accent2"/>
                      </a:solidFill>
                      <a:prstDash val="sysDot"/>
                      <a:round/>
                      <a:headEnd type="none" w="med" len="med"/>
                      <a:tailEnd type="none" w="med" len="med"/>
                    </a:lnT>
                    <a:lnB w="12700" cap="flat" cmpd="sng" algn="ctr">
                      <a:solidFill>
                        <a:schemeClr val="accent2"/>
                      </a:solidFill>
                      <a:prstDash val="sysDot"/>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300" dirty="0">
                          <a:solidFill>
                            <a:schemeClr val="accent2"/>
                          </a:solidFill>
                          <a:latin typeface="Tahoma" panose="020B0604030504040204" pitchFamily="34" charset="0"/>
                          <a:ea typeface="Tahoma" panose="020B0604030504040204" pitchFamily="34" charset="0"/>
                          <a:cs typeface="Tahoma" panose="020B0604030504040204" pitchFamily="34" charset="0"/>
                        </a:rPr>
                        <a:t>Young people suspected to be under the influence of alcohol or drugs.</a:t>
                      </a:r>
                    </a:p>
                  </a:txBody>
                  <a:tcPr anchor="ctr">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T w="12700" cap="flat" cmpd="sng" algn="ctr">
                      <a:solidFill>
                        <a:schemeClr val="accent2"/>
                      </a:solidFill>
                      <a:prstDash val="sysDot"/>
                      <a:round/>
                      <a:headEnd type="none" w="med" len="med"/>
                      <a:tailEnd type="none" w="med" len="med"/>
                    </a:lnT>
                    <a:lnB w="12700" cap="flat" cmpd="sng" algn="ctr">
                      <a:solidFill>
                        <a:schemeClr val="accent2"/>
                      </a:solidFill>
                      <a:prstDash val="sysDot"/>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300" dirty="0">
                          <a:solidFill>
                            <a:schemeClr val="accent2"/>
                          </a:solidFill>
                          <a:latin typeface="Tahoma" panose="020B0604030504040204" pitchFamily="34" charset="0"/>
                          <a:ea typeface="Tahoma" panose="020B0604030504040204" pitchFamily="34" charset="0"/>
                          <a:cs typeface="Tahoma" panose="020B0604030504040204" pitchFamily="34" charset="0"/>
                        </a:rPr>
                        <a:t>Guests or visitors who appear secretive about who they are with.</a:t>
                      </a:r>
                    </a:p>
                  </a:txBody>
                  <a:tcPr anchor="ctr">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T w="12700" cap="flat" cmpd="sng" algn="ctr">
                      <a:solidFill>
                        <a:schemeClr val="accent2"/>
                      </a:solidFill>
                      <a:prstDash val="sysDot"/>
                      <a:round/>
                      <a:headEnd type="none" w="med" len="med"/>
                      <a:tailEnd type="none" w="med" len="med"/>
                    </a:lnT>
                    <a:lnB w="12700" cap="flat" cmpd="sng" algn="ctr">
                      <a:solidFill>
                        <a:schemeClr val="accent2"/>
                      </a:solidFill>
                      <a:prstDash val="sysDot"/>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300" dirty="0">
                          <a:solidFill>
                            <a:schemeClr val="accent2"/>
                          </a:solidFill>
                          <a:latin typeface="Tahoma" panose="020B0604030504040204" pitchFamily="34" charset="0"/>
                          <a:ea typeface="Tahoma" panose="020B0604030504040204" pitchFamily="34" charset="0"/>
                          <a:cs typeface="Tahoma" panose="020B0604030504040204" pitchFamily="34" charset="0"/>
                        </a:rPr>
                        <a:t>Guests arriving with large amounts of alcohol on their person.</a:t>
                      </a:r>
                    </a:p>
                  </a:txBody>
                  <a:tcPr anchor="ctr">
                    <a:lnL w="12700" cap="flat" cmpd="sng" algn="ctr">
                      <a:solidFill>
                        <a:schemeClr val="accent2"/>
                      </a:solidFill>
                      <a:prstDash val="sysDot"/>
                      <a:round/>
                      <a:headEnd type="none" w="med" len="med"/>
                      <a:tailEnd type="none" w="med" len="med"/>
                    </a:lnL>
                    <a:lnT w="12700" cap="flat" cmpd="sng" algn="ctr">
                      <a:solidFill>
                        <a:schemeClr val="accent2"/>
                      </a:solidFill>
                      <a:prstDash val="sysDot"/>
                      <a:round/>
                      <a:headEnd type="none" w="med" len="med"/>
                      <a:tailEnd type="none" w="med" len="med"/>
                    </a:lnT>
                    <a:lnB w="12700" cap="flat" cmpd="sng" algn="ctr">
                      <a:solidFill>
                        <a:schemeClr val="accent2"/>
                      </a:solidFill>
                      <a:prstDash val="sysDot"/>
                      <a:round/>
                      <a:headEnd type="none" w="med" len="med"/>
                      <a:tailEnd type="none" w="med" len="med"/>
                    </a:lnB>
                    <a:solidFill>
                      <a:schemeClr val="bg1"/>
                    </a:solidFill>
                  </a:tcPr>
                </a:tc>
                <a:extLst>
                  <a:ext uri="{0D108BD9-81ED-4DB2-BD59-A6C34878D82A}">
                    <a16:rowId xmlns:a16="http://schemas.microsoft.com/office/drawing/2014/main" val="256037018"/>
                  </a:ext>
                </a:extLst>
              </a:tr>
              <a:tr h="130755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300" dirty="0">
                          <a:solidFill>
                            <a:schemeClr val="accent2"/>
                          </a:solidFill>
                          <a:latin typeface="Tahoma" panose="020B0604030504040204" pitchFamily="34" charset="0"/>
                          <a:ea typeface="Tahoma" panose="020B0604030504040204" pitchFamily="34" charset="0"/>
                          <a:cs typeface="Tahoma" panose="020B0604030504040204" pitchFamily="34" charset="0"/>
                        </a:rPr>
                        <a:t>Young people booking a taxi via reception.</a:t>
                      </a:r>
                    </a:p>
                  </a:txBody>
                  <a:tcPr anchor="ctr">
                    <a:lnR w="12700" cap="flat" cmpd="sng" algn="ctr">
                      <a:solidFill>
                        <a:schemeClr val="accent2"/>
                      </a:solidFill>
                      <a:prstDash val="sysDot"/>
                      <a:round/>
                      <a:headEnd type="none" w="med" len="med"/>
                      <a:tailEnd type="none" w="med" len="med"/>
                    </a:lnR>
                    <a:lnT w="12700" cap="flat" cmpd="sng" algn="ctr">
                      <a:solidFill>
                        <a:schemeClr val="accent2"/>
                      </a:solidFill>
                      <a:prstDash val="sysDot"/>
                      <a:round/>
                      <a:headEnd type="none" w="med" len="med"/>
                      <a:tailEnd type="none" w="med" len="med"/>
                    </a:lnT>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300" dirty="0">
                          <a:solidFill>
                            <a:schemeClr val="accent2"/>
                          </a:solidFill>
                          <a:latin typeface="Tahoma" panose="020B0604030504040204" pitchFamily="34" charset="0"/>
                          <a:ea typeface="Tahoma" panose="020B0604030504040204" pitchFamily="34" charset="0"/>
                          <a:cs typeface="Tahoma" panose="020B0604030504040204" pitchFamily="34" charset="0"/>
                        </a:rPr>
                        <a:t>Guests having little or no luggage.</a:t>
                      </a:r>
                    </a:p>
                  </a:txBody>
                  <a:tcPr anchor="ctr">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T w="12700" cap="flat" cmpd="sng" algn="ctr">
                      <a:solidFill>
                        <a:schemeClr val="accent2"/>
                      </a:solidFill>
                      <a:prstDash val="sysDot"/>
                      <a:round/>
                      <a:headEnd type="none" w="med" len="med"/>
                      <a:tailEnd type="none" w="med" len="med"/>
                    </a:lnT>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300" dirty="0">
                          <a:solidFill>
                            <a:schemeClr val="accent2"/>
                          </a:solidFill>
                          <a:latin typeface="Tahoma" panose="020B0604030504040204" pitchFamily="34" charset="0"/>
                          <a:ea typeface="Tahoma" panose="020B0604030504040204" pitchFamily="34" charset="0"/>
                          <a:cs typeface="Tahoma" panose="020B0604030504040204" pitchFamily="34" charset="0"/>
                        </a:rPr>
                        <a:t>Multiple visitors to a room.</a:t>
                      </a:r>
                    </a:p>
                  </a:txBody>
                  <a:tcPr anchor="ctr">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T w="12700" cap="flat" cmpd="sng" algn="ctr">
                      <a:solidFill>
                        <a:schemeClr val="accent2"/>
                      </a:solidFill>
                      <a:prstDash val="sysDot"/>
                      <a:round/>
                      <a:headEnd type="none" w="med" len="med"/>
                      <a:tailEnd type="none" w="med" len="med"/>
                    </a:lnT>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300" dirty="0">
                          <a:solidFill>
                            <a:schemeClr val="accent2"/>
                          </a:solidFill>
                          <a:latin typeface="Tahoma" panose="020B0604030504040204" pitchFamily="34" charset="0"/>
                          <a:ea typeface="Tahoma" panose="020B0604030504040204" pitchFamily="34" charset="0"/>
                          <a:cs typeface="Tahoma" panose="020B0604030504040204" pitchFamily="34" charset="0"/>
                        </a:rPr>
                        <a:t>Last minute or walk-in bookings.</a:t>
                      </a:r>
                    </a:p>
                  </a:txBody>
                  <a:tcPr anchor="ctr">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T w="12700" cap="flat" cmpd="sng" algn="ctr">
                      <a:solidFill>
                        <a:schemeClr val="accent2"/>
                      </a:solidFill>
                      <a:prstDash val="sysDot"/>
                      <a:round/>
                      <a:headEnd type="none" w="med" len="med"/>
                      <a:tailEnd type="none" w="med" len="med"/>
                    </a:lnT>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300" dirty="0">
                          <a:solidFill>
                            <a:schemeClr val="accent2"/>
                          </a:solidFill>
                          <a:latin typeface="Tahoma" panose="020B0604030504040204" pitchFamily="34" charset="0"/>
                          <a:ea typeface="Tahoma" panose="020B0604030504040204" pitchFamily="34" charset="0"/>
                          <a:cs typeface="Tahoma" panose="020B0604030504040204" pitchFamily="34" charset="0"/>
                        </a:rPr>
                        <a:t>Noise complaints.</a:t>
                      </a:r>
                    </a:p>
                  </a:txBody>
                  <a:tcPr anchor="ctr">
                    <a:lnL w="12700" cap="flat" cmpd="sng" algn="ctr">
                      <a:solidFill>
                        <a:schemeClr val="accent2"/>
                      </a:solidFill>
                      <a:prstDash val="sysDot"/>
                      <a:round/>
                      <a:headEnd type="none" w="med" len="med"/>
                      <a:tailEnd type="none" w="med" len="med"/>
                    </a:lnL>
                    <a:lnT w="12700" cap="flat" cmpd="sng" algn="ctr">
                      <a:solidFill>
                        <a:schemeClr val="accent2"/>
                      </a:solidFill>
                      <a:prstDash val="sysDot"/>
                      <a:round/>
                      <a:headEnd type="none" w="med" len="med"/>
                      <a:tailEnd type="none" w="med" len="med"/>
                    </a:lnT>
                    <a:solidFill>
                      <a:schemeClr val="bg1"/>
                    </a:solidFill>
                  </a:tcPr>
                </a:tc>
                <a:extLst>
                  <a:ext uri="{0D108BD9-81ED-4DB2-BD59-A6C34878D82A}">
                    <a16:rowId xmlns:a16="http://schemas.microsoft.com/office/drawing/2014/main" val="401226386"/>
                  </a:ext>
                </a:extLst>
              </a:tr>
            </a:tbl>
          </a:graphicData>
        </a:graphic>
      </p:graphicFrame>
    </p:spTree>
    <p:extLst>
      <p:ext uri="{BB962C8B-B14F-4D97-AF65-F5344CB8AC3E}">
        <p14:creationId xmlns:p14="http://schemas.microsoft.com/office/powerpoint/2010/main" val="2927912482"/>
      </p:ext>
    </p:extLst>
  </p:cSld>
  <p:clrMapOvr>
    <a:masterClrMapping/>
  </p:clrMapOvr>
</p:sld>
</file>

<file path=ppt/theme/theme1.xml><?xml version="1.0" encoding="utf-8"?>
<a:theme xmlns:a="http://schemas.openxmlformats.org/drawingml/2006/main" name="Office Theme">
  <a:themeElements>
    <a:clrScheme name="Makesafe">
      <a:dk1>
        <a:srgbClr val="000000"/>
      </a:dk1>
      <a:lt1>
        <a:srgbClr val="FFFFFF"/>
      </a:lt1>
      <a:dk2>
        <a:srgbClr val="0C1715"/>
      </a:dk2>
      <a:lt2>
        <a:srgbClr val="DB5076"/>
      </a:lt2>
      <a:accent1>
        <a:srgbClr val="68BBAF"/>
      </a:accent1>
      <a:accent2>
        <a:srgbClr val="3F8C89"/>
      </a:accent2>
      <a:accent3>
        <a:srgbClr val="DB5076"/>
      </a:accent3>
      <a:accent4>
        <a:srgbClr val="68BBAF"/>
      </a:accent4>
      <a:accent5>
        <a:srgbClr val="3F8C89"/>
      </a:accent5>
      <a:accent6>
        <a:srgbClr val="0C1715"/>
      </a:accent6>
      <a:hlink>
        <a:srgbClr val="DB5076"/>
      </a:hlink>
      <a:folHlink>
        <a:srgbClr val="DB5076"/>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1445</Words>
  <Application>Microsoft Office PowerPoint</Application>
  <PresentationFormat>Widescreen</PresentationFormat>
  <Paragraphs>99</Paragraphs>
  <Slides>16</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Aptos</vt:lpstr>
      <vt:lpstr>Aptos Display</vt:lpstr>
      <vt:lpstr>Arial</vt:lpstr>
      <vt:lpstr>Roboto</vt:lpstr>
      <vt:lpstr>Tahoma</vt:lpstr>
      <vt:lpstr>Office Theme</vt:lpstr>
      <vt:lpstr>Operation Makesafe  Hotels and Accommodation</vt:lpstr>
      <vt:lpstr>Learning Objectives</vt:lpstr>
      <vt:lpstr>What is Operation Makesafe</vt:lpstr>
      <vt:lpstr>Operation Makesafe Animation</vt:lpstr>
      <vt:lpstr>Why Makesafe Important</vt:lpstr>
      <vt:lpstr>The Scale and Nature of the Problem</vt:lpstr>
      <vt:lpstr>What is Child Sexual Exploitation</vt:lpstr>
      <vt:lpstr>PowerPoint Presentation</vt:lpstr>
      <vt:lpstr>PowerPoint Presentation</vt:lpstr>
      <vt:lpstr>What to look for</vt:lpstr>
      <vt:lpstr>Scenario 1</vt:lpstr>
      <vt:lpstr>Scenario 2</vt:lpstr>
      <vt:lpstr>Scenario 3</vt:lpstr>
      <vt:lpstr>What to do if you suspect Child Exploitation is taking place </vt:lpstr>
      <vt:lpstr>What information you should provide to the police</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Operation Makesafe Hotels and Accommodation</dc:title>
  <dc:creator>Isobel Bryant</dc:creator>
  <cp:lastModifiedBy>Victor Pardos Costa</cp:lastModifiedBy>
  <cp:revision>16</cp:revision>
  <dcterms:created xsi:type="dcterms:W3CDTF">2024-11-26T15:24:43Z</dcterms:created>
  <dcterms:modified xsi:type="dcterms:W3CDTF">2026-05-06T07:28:59Z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c0004ba1-609c-44f5-84af-c7cdcba03dbe_Enabled">
    <vt:lpwstr>true</vt:lpwstr>
  </property>
  <property fmtid="{D5CDD505-2E9C-101B-9397-08002B2CF9AE}" pid="3" name="MSIP_Label_c0004ba1-609c-44f5-84af-c7cdcba03dbe_SetDate">
    <vt:lpwstr>2026-05-06T07:20:35Z</vt:lpwstr>
  </property>
  <property fmtid="{D5CDD505-2E9C-101B-9397-08002B2CF9AE}" pid="4" name="MSIP_Label_c0004ba1-609c-44f5-84af-c7cdcba03dbe_Method">
    <vt:lpwstr>Standard</vt:lpwstr>
  </property>
  <property fmtid="{D5CDD505-2E9C-101B-9397-08002B2CF9AE}" pid="5" name="MSIP_Label_c0004ba1-609c-44f5-84af-c7cdcba03dbe_Name">
    <vt:lpwstr>Official</vt:lpwstr>
  </property>
  <property fmtid="{D5CDD505-2E9C-101B-9397-08002B2CF9AE}" pid="6" name="MSIP_Label_c0004ba1-609c-44f5-84af-c7cdcba03dbe_SiteId">
    <vt:lpwstr>1333559a-439a-4a0a-bdc0-a46cd38882d7</vt:lpwstr>
  </property>
  <property fmtid="{D5CDD505-2E9C-101B-9397-08002B2CF9AE}" pid="7" name="MSIP_Label_c0004ba1-609c-44f5-84af-c7cdcba03dbe_ActionId">
    <vt:lpwstr>ed10c124-b499-4eca-b9b6-73eafc7a100c</vt:lpwstr>
  </property>
  <property fmtid="{D5CDD505-2E9C-101B-9397-08002B2CF9AE}" pid="8" name="MSIP_Label_c0004ba1-609c-44f5-84af-c7cdcba03dbe_ContentBits">
    <vt:lpwstr>3</vt:lpwstr>
  </property>
  <property fmtid="{D5CDD505-2E9C-101B-9397-08002B2CF9AE}" pid="9" name="MSIP_Label_c0004ba1-609c-44f5-84af-c7cdcba03dbe_Tag">
    <vt:lpwstr>10, 3, 0, 1</vt:lpwstr>
  </property>
  <property fmtid="{D5CDD505-2E9C-101B-9397-08002B2CF9AE}" pid="10" name="ClassificationContentMarkingFooterLocations">
    <vt:lpwstr>Office Theme:10</vt:lpwstr>
  </property>
  <property fmtid="{D5CDD505-2E9C-101B-9397-08002B2CF9AE}" pid="11" name="ClassificationContentMarkingFooterText">
    <vt:lpwstr>OFFICIAL</vt:lpwstr>
  </property>
  <property fmtid="{D5CDD505-2E9C-101B-9397-08002B2CF9AE}" pid="12" name="ClassificationContentMarkingHeaderLocations">
    <vt:lpwstr>Office Theme:9</vt:lpwstr>
  </property>
  <property fmtid="{D5CDD505-2E9C-101B-9397-08002B2CF9AE}" pid="13" name="ClassificationContentMarkingHeaderText">
    <vt:lpwstr>OFFICIAL</vt:lpwstr>
  </property>
</Properties>
</file>